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77" r:id="rId5"/>
    <p:sldId id="259" r:id="rId6"/>
    <p:sldId id="260" r:id="rId7"/>
    <p:sldId id="262" r:id="rId8"/>
    <p:sldId id="263" r:id="rId9"/>
    <p:sldId id="264" r:id="rId10"/>
    <p:sldId id="274" r:id="rId11"/>
    <p:sldId id="275" r:id="rId12"/>
    <p:sldId id="265" r:id="rId13"/>
    <p:sldId id="266" r:id="rId14"/>
    <p:sldId id="269" r:id="rId15"/>
    <p:sldId id="268" r:id="rId16"/>
    <p:sldId id="276" r:id="rId17"/>
    <p:sldId id="278" r:id="rId18"/>
    <p:sldId id="267" r:id="rId19"/>
    <p:sldId id="280" r:id="rId20"/>
    <p:sldId id="270" r:id="rId21"/>
    <p:sldId id="272" r:id="rId22"/>
    <p:sldId id="273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2D0"/>
    <a:srgbClr val="35EB4B"/>
    <a:srgbClr val="41108A"/>
    <a:srgbClr val="005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EA84F-D4E5-410A-B03E-F09847A9DC03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C4F38-76F5-4EFF-9E53-1DFAB72779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02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1AB366-4365-4823-9E7A-EB9F8E34CE4A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1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48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45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05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5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33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379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07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0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05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27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7B3CA-54F8-4E28-88FF-459A53473DB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59C2-6838-4B5D-9A09-641FFADAF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21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i="1" dirty="0"/>
              <a:t>Internationalisation and Planning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Ana Maria Fernandez Maldonado</a:t>
            </a:r>
          </a:p>
          <a:p>
            <a:r>
              <a:rPr lang="en-GB" dirty="0" smtClean="0"/>
              <a:t>September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99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Theme 05: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8497"/>
            <a:ext cx="4896544" cy="661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067944" y="2708920"/>
            <a:ext cx="4536504" cy="936104"/>
          </a:xfrm>
          <a:prstGeom prst="ellipse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183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Increasing: </a:t>
            </a:r>
          </a:p>
          <a:p>
            <a:pPr lvl="1"/>
            <a:r>
              <a:rPr lang="en-GB" dirty="0" smtClean="0"/>
              <a:t>global integration</a:t>
            </a:r>
          </a:p>
          <a:p>
            <a:pPr lvl="1"/>
            <a:r>
              <a:rPr lang="en-GB" dirty="0" smtClean="0"/>
              <a:t>economic and cultural globalization</a:t>
            </a:r>
          </a:p>
          <a:p>
            <a:pPr lvl="1"/>
            <a:r>
              <a:rPr lang="en-GB" dirty="0" smtClean="0"/>
              <a:t>internationalization of academic studies and students</a:t>
            </a:r>
          </a:p>
          <a:p>
            <a:r>
              <a:rPr lang="en-GB" dirty="0" smtClean="0"/>
              <a:t>Awareness of: </a:t>
            </a:r>
          </a:p>
          <a:p>
            <a:pPr lvl="1"/>
            <a:r>
              <a:rPr lang="en-GB" dirty="0" smtClean="0"/>
              <a:t>stark differences between cities and regions</a:t>
            </a:r>
          </a:p>
          <a:p>
            <a:pPr lvl="1"/>
            <a:r>
              <a:rPr lang="en-GB" dirty="0" smtClean="0"/>
              <a:t>pressing problems affecting cities and regions of rapid urbanization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610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Ideas to discuss: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Challenges </a:t>
            </a:r>
            <a:r>
              <a:rPr lang="en-GB" dirty="0"/>
              <a:t>of graduation projects carried out </a:t>
            </a:r>
            <a:r>
              <a:rPr lang="en-GB" dirty="0" smtClean="0"/>
              <a:t>at international level</a:t>
            </a:r>
            <a:endParaRPr lang="en-GB" dirty="0"/>
          </a:p>
          <a:p>
            <a:r>
              <a:rPr lang="en-GB" dirty="0" smtClean="0"/>
              <a:t>Planning systems and </a:t>
            </a:r>
            <a:r>
              <a:rPr lang="en-GB" dirty="0"/>
              <a:t>planning </a:t>
            </a:r>
            <a:r>
              <a:rPr lang="en-GB" dirty="0" smtClean="0"/>
              <a:t>cultures</a:t>
            </a:r>
          </a:p>
        </p:txBody>
      </p:sp>
    </p:spTree>
    <p:extLst>
      <p:ext uri="{BB962C8B-B14F-4D97-AF65-F5344CB8AC3E}">
        <p14:creationId xmlns:p14="http://schemas.microsoft.com/office/powerpoint/2010/main" val="542323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Many </a:t>
            </a:r>
            <a:r>
              <a:rPr lang="en-GB" b="1" dirty="0" smtClean="0"/>
              <a:t>methodological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b="1" dirty="0"/>
              <a:t>ethical</a:t>
            </a:r>
            <a:r>
              <a:rPr lang="en-GB" dirty="0"/>
              <a:t> </a:t>
            </a:r>
            <a:r>
              <a:rPr lang="en-GB" dirty="0" smtClean="0"/>
              <a:t>issues arise </a:t>
            </a:r>
            <a:r>
              <a:rPr lang="en-GB" dirty="0"/>
              <a:t>from </a:t>
            </a:r>
            <a:r>
              <a:rPr lang="en-GB" dirty="0" smtClean="0"/>
              <a:t>working at international level. </a:t>
            </a:r>
          </a:p>
          <a:p>
            <a:r>
              <a:rPr lang="en-GB" dirty="0" smtClean="0"/>
              <a:t>Especially problematic when working within rapid urbanisation cities and regions</a:t>
            </a:r>
          </a:p>
          <a:p>
            <a:r>
              <a:rPr lang="en-GB" dirty="0" smtClean="0"/>
              <a:t>Careful attention has to be given to the local context, cultural issues and language differences </a:t>
            </a:r>
          </a:p>
        </p:txBody>
      </p:sp>
    </p:spTree>
    <p:extLst>
      <p:ext uri="{BB962C8B-B14F-4D97-AF65-F5344CB8AC3E}">
        <p14:creationId xmlns:p14="http://schemas.microsoft.com/office/powerpoint/2010/main" val="103372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 take into account: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Comparative methods help to reveal taken-for- granted national/regional conditions.</a:t>
            </a:r>
          </a:p>
          <a:p>
            <a:r>
              <a:rPr lang="en-GB" dirty="0" smtClean="0"/>
              <a:t>Deep examination of culture-bound concepts are crucial</a:t>
            </a:r>
          </a:p>
          <a:p>
            <a:r>
              <a:rPr lang="en-GB" dirty="0" smtClean="0"/>
              <a:t>Avoiding “</a:t>
            </a:r>
            <a:r>
              <a:rPr lang="en-GB" dirty="0" err="1" smtClean="0"/>
              <a:t>developmentalism</a:t>
            </a:r>
            <a:r>
              <a:rPr lang="en-GB" dirty="0" smtClean="0"/>
              <a:t>” or suggestions of an universal theory of urbanism </a:t>
            </a:r>
            <a:r>
              <a:rPr lang="en-GB" sz="2200" dirty="0" smtClean="0"/>
              <a:t>(Robinson, 2006)</a:t>
            </a:r>
          </a:p>
          <a:p>
            <a:r>
              <a:rPr lang="en-GB" dirty="0" smtClean="0"/>
              <a:t>Avoiding “subaltern urbanism” or accounts of </a:t>
            </a:r>
            <a:r>
              <a:rPr lang="en-GB" dirty="0" err="1" smtClean="0"/>
              <a:t>slumdog</a:t>
            </a:r>
            <a:r>
              <a:rPr lang="en-GB" dirty="0" smtClean="0"/>
              <a:t> cities </a:t>
            </a:r>
            <a:r>
              <a:rPr lang="en-GB" sz="2400" dirty="0" smtClean="0"/>
              <a:t>(Roy, 2011) </a:t>
            </a:r>
          </a:p>
          <a:p>
            <a:r>
              <a:rPr lang="en-GB" dirty="0" smtClean="0"/>
              <a:t>Recognising the importance of informal urban processes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799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</a:t>
            </a:r>
            <a:r>
              <a:rPr lang="en-GB" dirty="0" err="1" smtClean="0"/>
              <a:t>Developmentalism</a:t>
            </a:r>
            <a:r>
              <a:rPr lang="en-GB" dirty="0" smtClean="0"/>
              <a:t>”</a:t>
            </a:r>
            <a:r>
              <a:rPr lang="en-GB" sz="2400" dirty="0" smtClean="0"/>
              <a:t>(Robinson, 2006)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Urban studies: </a:t>
            </a:r>
            <a:r>
              <a:rPr lang="en-GB" dirty="0"/>
              <a:t>global cities versus megacities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</a:t>
            </a:r>
            <a:r>
              <a:rPr lang="en-GB" dirty="0"/>
              <a:t>West as 'the model' or 'the </a:t>
            </a:r>
            <a:r>
              <a:rPr lang="en-GB" dirty="0" smtClean="0"/>
              <a:t>modern’</a:t>
            </a:r>
          </a:p>
          <a:p>
            <a:r>
              <a:rPr lang="en-GB" dirty="0" smtClean="0"/>
              <a:t>Cities considered in competition for scarce resources, with winners and losers. </a:t>
            </a:r>
          </a:p>
          <a:p>
            <a:r>
              <a:rPr lang="en-GB" b="1" dirty="0" smtClean="0"/>
              <a:t>Hierarchical Dichotomies:</a:t>
            </a:r>
            <a:endParaRPr lang="en-GB" dirty="0" smtClean="0"/>
          </a:p>
          <a:p>
            <a:pPr lvl="1"/>
            <a:r>
              <a:rPr lang="en-GB" dirty="0" smtClean="0"/>
              <a:t>Modern - Traditional</a:t>
            </a:r>
          </a:p>
          <a:p>
            <a:pPr lvl="1"/>
            <a:r>
              <a:rPr lang="en-GB" dirty="0" smtClean="0"/>
              <a:t>Core - Peripheral</a:t>
            </a:r>
          </a:p>
          <a:p>
            <a:pPr lvl="1"/>
            <a:r>
              <a:rPr lang="en-GB" dirty="0" smtClean="0"/>
              <a:t>Developed - Underdeveloped </a:t>
            </a:r>
            <a:endParaRPr lang="en-GB" dirty="0"/>
          </a:p>
          <a:p>
            <a:pPr lvl="1"/>
            <a:r>
              <a:rPr lang="en-GB" dirty="0"/>
              <a:t>Global </a:t>
            </a:r>
            <a:r>
              <a:rPr lang="en-GB" dirty="0" smtClean="0"/>
              <a:t>North - Global </a:t>
            </a:r>
            <a:r>
              <a:rPr lang="en-GB" dirty="0"/>
              <a:t>South</a:t>
            </a:r>
          </a:p>
          <a:p>
            <a:pPr lvl="1"/>
            <a:r>
              <a:rPr lang="en-GB" dirty="0" smtClean="0"/>
              <a:t>Global - Non-global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067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</a:t>
            </a:r>
            <a:r>
              <a:rPr lang="en-GB" dirty="0"/>
              <a:t>cities </a:t>
            </a:r>
            <a:r>
              <a:rPr lang="en-GB" dirty="0" smtClean="0"/>
              <a:t>literature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John </a:t>
            </a:r>
            <a:r>
              <a:rPr lang="en-GB" sz="2800" dirty="0" err="1" smtClean="0"/>
              <a:t>Friedmann</a:t>
            </a:r>
            <a:r>
              <a:rPr lang="en-GB" sz="2800" dirty="0" smtClean="0"/>
              <a:t> (1986) </a:t>
            </a:r>
            <a:r>
              <a:rPr lang="en-GB" sz="2800" i="1" dirty="0" smtClean="0"/>
              <a:t>The </a:t>
            </a:r>
            <a:r>
              <a:rPr lang="en-GB" sz="2800" i="1" dirty="0"/>
              <a:t>World-City </a:t>
            </a:r>
            <a:r>
              <a:rPr lang="en-GB" sz="2800" i="1" dirty="0" smtClean="0"/>
              <a:t>Hypothesis</a:t>
            </a:r>
          </a:p>
          <a:p>
            <a:r>
              <a:rPr lang="en-GB" sz="2800" dirty="0" smtClean="0"/>
              <a:t>Paul Knox &amp; Peter Taylor (1995) </a:t>
            </a:r>
            <a:r>
              <a:rPr lang="en-GB" sz="2800" i="1" dirty="0" smtClean="0"/>
              <a:t>World Cities in a World System</a:t>
            </a:r>
          </a:p>
          <a:p>
            <a:r>
              <a:rPr lang="en-GB" sz="2800" dirty="0" smtClean="0"/>
              <a:t>Saskia </a:t>
            </a:r>
            <a:r>
              <a:rPr lang="en-GB" sz="2800" dirty="0" err="1" smtClean="0"/>
              <a:t>Sassen</a:t>
            </a:r>
            <a:r>
              <a:rPr lang="en-GB" sz="2800" dirty="0" smtClean="0"/>
              <a:t> (1991) </a:t>
            </a:r>
            <a:r>
              <a:rPr lang="en-GB" sz="2800" i="1" dirty="0" smtClean="0"/>
              <a:t>The Global City</a:t>
            </a:r>
            <a:r>
              <a:rPr lang="en-GB" sz="2800" dirty="0" smtClean="0"/>
              <a:t>. </a:t>
            </a:r>
          </a:p>
          <a:p>
            <a:r>
              <a:rPr lang="en-GB" sz="2800" dirty="0" smtClean="0"/>
              <a:t>Saskia </a:t>
            </a:r>
            <a:r>
              <a:rPr lang="en-GB" sz="2800" dirty="0" err="1" smtClean="0"/>
              <a:t>Sassen</a:t>
            </a:r>
            <a:r>
              <a:rPr lang="en-GB" sz="2800" dirty="0" smtClean="0"/>
              <a:t> (2000) </a:t>
            </a:r>
            <a:r>
              <a:rPr lang="en-GB" sz="2800" i="1" dirty="0" smtClean="0"/>
              <a:t>Cities in a World Economy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850002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city discourse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Global cities as command </a:t>
            </a:r>
            <a:r>
              <a:rPr lang="en-GB" dirty="0"/>
              <a:t>nodes of a global </a:t>
            </a:r>
            <a:r>
              <a:rPr lang="en-GB" dirty="0" smtClean="0"/>
              <a:t>system of </a:t>
            </a:r>
            <a:r>
              <a:rPr lang="en-GB" dirty="0"/>
              <a:t>informational </a:t>
            </a:r>
            <a:r>
              <a:rPr lang="en-GB" dirty="0" smtClean="0"/>
              <a:t>capitalism.</a:t>
            </a:r>
          </a:p>
          <a:p>
            <a:r>
              <a:rPr lang="en-GB" dirty="0" smtClean="0"/>
              <a:t>Focus on advanced sectors of the economy</a:t>
            </a:r>
          </a:p>
          <a:p>
            <a:pPr>
              <a:buFont typeface="Wingdings"/>
              <a:buChar char="à"/>
            </a:pPr>
            <a:r>
              <a:rPr lang="en-GB" dirty="0" smtClean="0"/>
              <a:t>Market relations as the tie binding relationally constructed places.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However, cities are much more than marketplaces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323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Intra-</a:t>
            </a:r>
            <a:r>
              <a:rPr lang="en-GB" dirty="0" err="1" smtClean="0"/>
              <a:t>developmentalism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Applied to urban patterns and processes within cities:</a:t>
            </a:r>
          </a:p>
          <a:p>
            <a:pPr lvl="1"/>
            <a:r>
              <a:rPr lang="en-GB" dirty="0" smtClean="0"/>
              <a:t>Formal – informal</a:t>
            </a:r>
          </a:p>
          <a:p>
            <a:pPr lvl="1"/>
            <a:r>
              <a:rPr lang="en-GB" dirty="0" smtClean="0"/>
              <a:t>Conventional - marginal</a:t>
            </a:r>
          </a:p>
          <a:p>
            <a:pPr lvl="1"/>
            <a:r>
              <a:rPr lang="en-GB" dirty="0" smtClean="0"/>
              <a:t>Central – peripheral</a:t>
            </a:r>
          </a:p>
          <a:p>
            <a:r>
              <a:rPr lang="en-GB" dirty="0"/>
              <a:t>Who decides what is formal and what is </a:t>
            </a:r>
            <a:r>
              <a:rPr lang="en-GB" dirty="0" smtClean="0"/>
              <a:t>marginal?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74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“Subaltern urbanism” </a:t>
            </a:r>
            <a:r>
              <a:rPr lang="en-GB" sz="2400" dirty="0" smtClean="0"/>
              <a:t>(Roy, 2011) 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Dominant narratives of the megacity and its patterns and processes theorizes them as apocalyptic and dystopian</a:t>
            </a:r>
          </a:p>
          <a:p>
            <a:r>
              <a:rPr lang="en-GB" dirty="0" smtClean="0"/>
              <a:t>The rise of the ‘slum’ as a prominent concept</a:t>
            </a:r>
          </a:p>
          <a:p>
            <a:r>
              <a:rPr lang="en-GB" i="1" dirty="0"/>
              <a:t>Slumdog </a:t>
            </a:r>
            <a:r>
              <a:rPr lang="en-GB" i="1" dirty="0" smtClean="0"/>
              <a:t>Millionaire </a:t>
            </a:r>
            <a:r>
              <a:rPr lang="en-GB" dirty="0" smtClean="0"/>
              <a:t>as “poverty pornography”</a:t>
            </a:r>
          </a:p>
          <a:p>
            <a:r>
              <a:rPr lang="en-GB" dirty="0" smtClean="0"/>
              <a:t>Who decides what is formal and what is criminalised?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809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Diversity instead of hierarchy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Paradox</a:t>
            </a:r>
            <a:r>
              <a:rPr lang="en-GB" dirty="0"/>
              <a:t>: much </a:t>
            </a:r>
            <a:r>
              <a:rPr lang="en-GB" dirty="0" smtClean="0"/>
              <a:t>current urban growth takes </a:t>
            </a:r>
            <a:r>
              <a:rPr lang="en-GB" dirty="0"/>
              <a:t>place in the developing world, but many </a:t>
            </a:r>
            <a:r>
              <a:rPr lang="en-GB" dirty="0" smtClean="0"/>
              <a:t>theories </a:t>
            </a:r>
            <a:r>
              <a:rPr lang="en-GB" dirty="0"/>
              <a:t>of how cities function remain rooted in the developed </a:t>
            </a:r>
            <a:r>
              <a:rPr lang="en-GB" dirty="0" smtClean="0"/>
              <a:t>world </a:t>
            </a:r>
            <a:r>
              <a:rPr lang="en-GB" sz="2200" dirty="0" smtClean="0"/>
              <a:t>(Roy, 2005)</a:t>
            </a:r>
            <a:r>
              <a:rPr lang="en-GB" dirty="0" smtClean="0"/>
              <a:t>.</a:t>
            </a:r>
          </a:p>
          <a:p>
            <a:r>
              <a:rPr lang="en-GB" dirty="0" smtClean="0"/>
              <a:t>All places important to understand urban patterns and processes, and how globalization trends affect them “on the ground”.</a:t>
            </a:r>
          </a:p>
          <a:p>
            <a:r>
              <a:rPr lang="en-GB" dirty="0" smtClean="0"/>
              <a:t>Recognition of the great importance of deep knowledge of the local context</a:t>
            </a:r>
          </a:p>
          <a:p>
            <a:r>
              <a:rPr lang="en-GB" dirty="0" smtClean="0"/>
              <a:t>Planners are not the experts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r>
              <a:rPr lang="en-GB" dirty="0" smtClean="0"/>
              <a:t> shift from government to governance </a:t>
            </a:r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53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Urban informality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Back in the urban agenda: from undesirable to accepted</a:t>
            </a:r>
          </a:p>
          <a:p>
            <a:pPr lvl="1"/>
            <a:r>
              <a:rPr lang="en-GB" dirty="0" smtClean="0"/>
              <a:t>Central to analyses of urban development</a:t>
            </a:r>
          </a:p>
          <a:p>
            <a:pPr lvl="1"/>
            <a:r>
              <a:rPr lang="en-GB" dirty="0" smtClean="0"/>
              <a:t>Growing attention in the urban literature </a:t>
            </a:r>
          </a:p>
          <a:p>
            <a:r>
              <a:rPr lang="en-GB" dirty="0" smtClean="0"/>
              <a:t>Diversity of types of urban informality (depending on extent of complying to official standards)</a:t>
            </a:r>
          </a:p>
          <a:p>
            <a:r>
              <a:rPr lang="en-GB" dirty="0" smtClean="0"/>
              <a:t>Usual policy </a:t>
            </a:r>
            <a:r>
              <a:rPr lang="en-GB" dirty="0"/>
              <a:t>responses to </a:t>
            </a:r>
            <a:r>
              <a:rPr lang="en-GB" dirty="0" smtClean="0"/>
              <a:t>informality: </a:t>
            </a:r>
            <a:r>
              <a:rPr lang="en-GB" dirty="0"/>
              <a:t>slum upgrading and land titling</a:t>
            </a:r>
            <a:r>
              <a:rPr lang="en-GB" dirty="0" smtClean="0"/>
              <a:t>. </a:t>
            </a:r>
          </a:p>
          <a:p>
            <a:r>
              <a:rPr lang="en-GB" dirty="0" smtClean="0"/>
              <a:t>“</a:t>
            </a:r>
            <a:r>
              <a:rPr lang="en-GB" dirty="0"/>
              <a:t>No single planning model to respond effectively to urban informality” (UN-Habitat, 2009:150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7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6338"/>
            <a:ext cx="91440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59632" y="5813436"/>
            <a:ext cx="6230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Informal </a:t>
            </a:r>
            <a:r>
              <a:rPr lang="en-GB" sz="2400" b="1" dirty="0" smtClean="0"/>
              <a:t>sprawl: a </a:t>
            </a:r>
            <a:r>
              <a:rPr lang="en-GB" sz="2400" b="1" dirty="0"/>
              <a:t>huge threat to sustainability </a:t>
            </a:r>
          </a:p>
        </p:txBody>
      </p:sp>
    </p:spTree>
    <p:extLst>
      <p:ext uri="{BB962C8B-B14F-4D97-AF65-F5344CB8AC3E}">
        <p14:creationId xmlns:p14="http://schemas.microsoft.com/office/powerpoint/2010/main" val="40373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9997"/>
            <a:ext cx="766036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64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Important: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Urban informality is not restricted to the spaces of the informal settlements</a:t>
            </a:r>
          </a:p>
          <a:p>
            <a:r>
              <a:rPr lang="en-GB" dirty="0" smtClean="0"/>
              <a:t>It may also dominate important sectors of urban functioning such as commerce (retail and wholesale trade); public transport; telecommunications; etc.</a:t>
            </a:r>
          </a:p>
          <a:p>
            <a:r>
              <a:rPr lang="en-GB" dirty="0" smtClean="0"/>
              <a:t>Urban informality is a mode of production of space </a:t>
            </a:r>
            <a:r>
              <a:rPr lang="en-GB" u="sng" dirty="0" smtClean="0"/>
              <a:t>deeply intertwined </a:t>
            </a:r>
            <a:r>
              <a:rPr lang="en-GB" dirty="0" smtClean="0"/>
              <a:t>with the formal sector.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757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Understanding planning systems as institutions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Planning systems </a:t>
            </a:r>
            <a:r>
              <a:rPr lang="en-GB" dirty="0" smtClean="0"/>
              <a:t>are </a:t>
            </a:r>
            <a:r>
              <a:rPr lang="en-GB" dirty="0"/>
              <a:t>social constructs (</a:t>
            </a:r>
            <a:r>
              <a:rPr lang="en-GB" dirty="0" err="1"/>
              <a:t>Servillo</a:t>
            </a:r>
            <a:r>
              <a:rPr lang="en-GB" dirty="0"/>
              <a:t> and van den </a:t>
            </a:r>
            <a:r>
              <a:rPr lang="en-GB" dirty="0" err="1"/>
              <a:t>Broeck</a:t>
            </a:r>
            <a:r>
              <a:rPr lang="en-GB" dirty="0"/>
              <a:t>, 2012). </a:t>
            </a:r>
          </a:p>
          <a:p>
            <a:pPr lvl="1"/>
            <a:r>
              <a:rPr lang="en-GB" dirty="0"/>
              <a:t>Linked to historical and cultural processes (logics and values) of the institutions responsible for planning. </a:t>
            </a:r>
          </a:p>
          <a:p>
            <a:pPr lvl="1"/>
            <a:r>
              <a:rPr lang="en-GB" dirty="0"/>
              <a:t>Result of a series of agreements and alliances between major urban actors, and of power relations between them.</a:t>
            </a:r>
          </a:p>
        </p:txBody>
      </p:sp>
    </p:spTree>
    <p:extLst>
      <p:ext uri="{BB962C8B-B14F-4D97-AF65-F5344CB8AC3E}">
        <p14:creationId xmlns:p14="http://schemas.microsoft.com/office/powerpoint/2010/main" val="111992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Effective planning approaches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Have to be elaborated locally and depending on:</a:t>
            </a:r>
          </a:p>
          <a:p>
            <a:r>
              <a:rPr lang="en-GB" dirty="0" smtClean="0"/>
              <a:t>the nature of local problems; </a:t>
            </a:r>
          </a:p>
          <a:p>
            <a:r>
              <a:rPr lang="en-GB" dirty="0" smtClean="0"/>
              <a:t>the institutional context and legal system; and </a:t>
            </a:r>
          </a:p>
          <a:p>
            <a:r>
              <a:rPr lang="en-GB" dirty="0" smtClean="0"/>
              <a:t>the local culture: the values and attitudes of the main actors in the process.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346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4" y="195736"/>
            <a:ext cx="9077325" cy="641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9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89495"/>
            <a:ext cx="9082087" cy="643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4208" y="616530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(Nadin &amp; Stead, 2007)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2276872"/>
            <a:ext cx="3168352" cy="360040"/>
          </a:xfrm>
          <a:prstGeom prst="rect">
            <a:avLst/>
          </a:prstGeom>
          <a:solidFill>
            <a:srgbClr val="0C0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smtClean="0">
                <a:solidFill>
                  <a:srgbClr val="35EB4B"/>
                </a:solidFill>
              </a:rPr>
              <a:t>Regional Economic planning</a:t>
            </a:r>
            <a:endParaRPr lang="en-GB" sz="2000" dirty="0">
              <a:solidFill>
                <a:srgbClr val="35EB4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68" y="2708920"/>
            <a:ext cx="1224136" cy="216024"/>
          </a:xfrm>
          <a:prstGeom prst="rect">
            <a:avLst/>
          </a:prstGeom>
          <a:solidFill>
            <a:srgbClr val="0C0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790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1963"/>
            <a:ext cx="86868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07445" y="277297"/>
            <a:ext cx="1259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(CEC, 1997)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524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Some reflexions / issues for debate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An academic approach demands a deep knowledge of the local context and culture, avoiding stereotypes and simple narratives</a:t>
            </a:r>
          </a:p>
          <a:p>
            <a:r>
              <a:rPr lang="en-GB" dirty="0" smtClean="0"/>
              <a:t>Planning problems are wicked problems and as such they don’t have “solutions”(Webber, 1973).</a:t>
            </a:r>
          </a:p>
          <a:p>
            <a:r>
              <a:rPr lang="en-GB" dirty="0" smtClean="0"/>
              <a:t>Comparative approaches can help us to recognize differences to advance knowledge and elaborate more </a:t>
            </a:r>
            <a:r>
              <a:rPr lang="en-GB" dirty="0"/>
              <a:t>effective </a:t>
            </a:r>
            <a:r>
              <a:rPr lang="en-GB" dirty="0" smtClean="0"/>
              <a:t>planning and design proposals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978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sz="2400" dirty="0"/>
              <a:t>Bouillon, C.P. (Ed.). (2012). </a:t>
            </a:r>
            <a:r>
              <a:rPr lang="en-GB" sz="2400" i="1" dirty="0"/>
              <a:t>Room for Development. Housing Markets in Latin America and the Caribbean</a:t>
            </a:r>
            <a:r>
              <a:rPr lang="en-GB" sz="2400" dirty="0"/>
              <a:t> </a:t>
            </a:r>
            <a:r>
              <a:rPr lang="en-GB" sz="2400" dirty="0" smtClean="0"/>
              <a:t>(IADB). </a:t>
            </a:r>
            <a:r>
              <a:rPr lang="en-GB" sz="2400" dirty="0"/>
              <a:t>Palgrave Macmillan.</a:t>
            </a:r>
          </a:p>
          <a:p>
            <a:r>
              <a:rPr lang="en-GB" sz="2400" dirty="0" smtClean="0"/>
              <a:t>Nadin, V. &amp; Stead, D. </a:t>
            </a:r>
            <a:r>
              <a:rPr lang="en-GB" sz="2400" dirty="0"/>
              <a:t>(1997) </a:t>
            </a:r>
            <a:r>
              <a:rPr lang="en-GB" sz="2400" i="1" dirty="0"/>
              <a:t>Linking Planning Cultures, Planning Systems</a:t>
            </a:r>
          </a:p>
          <a:p>
            <a:r>
              <a:rPr lang="en-GB" sz="2400" i="1" dirty="0"/>
              <a:t>and Models of </a:t>
            </a:r>
            <a:r>
              <a:rPr lang="en-GB" sz="2400" i="1" dirty="0" smtClean="0"/>
              <a:t>Society. </a:t>
            </a:r>
            <a:endParaRPr lang="en-GB" sz="2400" i="1" dirty="0"/>
          </a:p>
          <a:p>
            <a:r>
              <a:rPr lang="en-GB" sz="2400" dirty="0" smtClean="0"/>
              <a:t>Roy</a:t>
            </a:r>
            <a:r>
              <a:rPr lang="en-GB" sz="2400" dirty="0"/>
              <a:t>, A. (2005). Urban informality: toward an epistemology of planning. </a:t>
            </a:r>
            <a:r>
              <a:rPr lang="en-GB" sz="2400" i="1" dirty="0"/>
              <a:t>Journal of the American Planning Association</a:t>
            </a:r>
            <a:r>
              <a:rPr lang="en-GB" sz="2400" dirty="0"/>
              <a:t>, 71(2).</a:t>
            </a:r>
          </a:p>
          <a:p>
            <a:r>
              <a:rPr lang="en-GB" sz="2400" dirty="0"/>
              <a:t>Roy, A. (2011). Slumdog cities: rethinking subaltern urbanism. </a:t>
            </a:r>
            <a:r>
              <a:rPr lang="en-GB" sz="2400" i="1" dirty="0"/>
              <a:t>International Journal of Urban and Regional Research</a:t>
            </a:r>
            <a:r>
              <a:rPr lang="en-GB" sz="2400" dirty="0"/>
              <a:t>, 35(2).</a:t>
            </a:r>
          </a:p>
          <a:p>
            <a:r>
              <a:rPr lang="en-GB" sz="2400" dirty="0" smtClean="0"/>
              <a:t>Robinson</a:t>
            </a:r>
            <a:r>
              <a:rPr lang="en-GB" sz="2400" dirty="0"/>
              <a:t>, J. (2006). </a:t>
            </a:r>
            <a:r>
              <a:rPr lang="en-GB" sz="2400" i="1" dirty="0"/>
              <a:t>Ordinary cities:  between modernity and development</a:t>
            </a:r>
            <a:r>
              <a:rPr lang="en-GB" sz="2400" dirty="0"/>
              <a:t>. London: Routledge</a:t>
            </a:r>
            <a:r>
              <a:rPr lang="en-GB" sz="2400" dirty="0" smtClean="0"/>
              <a:t>.</a:t>
            </a:r>
          </a:p>
          <a:p>
            <a:r>
              <a:rPr lang="en-GB" sz="2400" dirty="0" err="1"/>
              <a:t>Servillo</a:t>
            </a:r>
            <a:r>
              <a:rPr lang="en-GB" sz="2400" dirty="0"/>
              <a:t>, L. A., &amp; Van Den </a:t>
            </a:r>
            <a:r>
              <a:rPr lang="en-GB" sz="2400" dirty="0" err="1"/>
              <a:t>Broeck</a:t>
            </a:r>
            <a:r>
              <a:rPr lang="en-GB" sz="2400" dirty="0"/>
              <a:t>, P. (2012). The Social Construction of Planning Systems: A Strategic-Relational Institutionalist Approach. </a:t>
            </a:r>
            <a:r>
              <a:rPr lang="en-GB" sz="2400" i="1" dirty="0"/>
              <a:t>Planning Practice and Research</a:t>
            </a:r>
            <a:r>
              <a:rPr lang="en-GB" sz="2400" dirty="0"/>
              <a:t>, </a:t>
            </a:r>
            <a:r>
              <a:rPr lang="en-GB" sz="2400" dirty="0" smtClean="0"/>
              <a:t>27(1).</a:t>
            </a:r>
          </a:p>
          <a:p>
            <a:r>
              <a:rPr lang="fr-FR" sz="2400" dirty="0"/>
              <a:t>UN-Habitat. (2009). </a:t>
            </a:r>
            <a:r>
              <a:rPr lang="fr-FR" sz="2400" i="1" dirty="0"/>
              <a:t>Planning </a:t>
            </a:r>
            <a:r>
              <a:rPr lang="fr-FR" sz="2400" i="1" dirty="0" err="1"/>
              <a:t>sustainable</a:t>
            </a:r>
            <a:r>
              <a:rPr lang="fr-FR" sz="2400" i="1" dirty="0"/>
              <a:t> </a:t>
            </a:r>
            <a:r>
              <a:rPr lang="fr-FR" sz="2400" i="1" dirty="0" err="1"/>
              <a:t>cities</a:t>
            </a:r>
            <a:r>
              <a:rPr lang="fr-FR" sz="2400" i="1" dirty="0"/>
              <a:t>: Global Report on </a:t>
            </a:r>
            <a:r>
              <a:rPr lang="fr-FR" sz="2400" i="1" dirty="0" err="1"/>
              <a:t>Human</a:t>
            </a:r>
            <a:r>
              <a:rPr lang="fr-FR" sz="2400" i="1" dirty="0"/>
              <a:t> </a:t>
            </a:r>
            <a:r>
              <a:rPr lang="fr-FR" sz="2400" i="1" dirty="0" err="1"/>
              <a:t>Settlements</a:t>
            </a:r>
            <a:r>
              <a:rPr lang="fr-FR" sz="2400" i="1" dirty="0"/>
              <a:t>. </a:t>
            </a:r>
            <a:r>
              <a:rPr lang="fr-FR" sz="2400" dirty="0"/>
              <a:t>2009. </a:t>
            </a:r>
            <a:endParaRPr lang="fr-FR" sz="2400" dirty="0" smtClean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68886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948</Words>
  <Application>Microsoft Office PowerPoint</Application>
  <PresentationFormat>On-screen Show (4:3)</PresentationFormat>
  <Paragraphs>103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Internationalisation and Planning </vt:lpstr>
      <vt:lpstr>Theme 05:</vt:lpstr>
      <vt:lpstr>Background</vt:lpstr>
      <vt:lpstr>Ideas to discuss:</vt:lpstr>
      <vt:lpstr>PowerPoint Presentation</vt:lpstr>
      <vt:lpstr>To take into account:</vt:lpstr>
      <vt:lpstr>“Developmentalism”(Robinson, 2006)</vt:lpstr>
      <vt:lpstr>Global cities literature examples</vt:lpstr>
      <vt:lpstr>Global city discourse </vt:lpstr>
      <vt:lpstr>Intra-developmentalism</vt:lpstr>
      <vt:lpstr>“Subaltern urbanism” (Roy, 2011)  </vt:lpstr>
      <vt:lpstr>Diversity instead of hierarchy </vt:lpstr>
      <vt:lpstr>Urban informality</vt:lpstr>
      <vt:lpstr>PowerPoint Presentation</vt:lpstr>
      <vt:lpstr>PowerPoint Presentation</vt:lpstr>
      <vt:lpstr>Important:</vt:lpstr>
      <vt:lpstr>Understanding planning systems as institutions</vt:lpstr>
      <vt:lpstr>Effective planning approaches</vt:lpstr>
      <vt:lpstr>PowerPoint Presentation</vt:lpstr>
      <vt:lpstr>PowerPoint Presentation</vt:lpstr>
      <vt:lpstr>PowerPoint Presentation</vt:lpstr>
      <vt:lpstr>Some reflexions / issues for debate</vt:lpstr>
      <vt:lpstr>References</vt:lpstr>
    </vt:vector>
  </TitlesOfParts>
  <Company>TU Delft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Internationalisation and Planning</dc:title>
  <dc:creator>Ana Maria Fernandez Maldonado</dc:creator>
  <cp:lastModifiedBy>Verena Balz - BK</cp:lastModifiedBy>
  <cp:revision>31</cp:revision>
  <dcterms:created xsi:type="dcterms:W3CDTF">2015-09-21T09:33:46Z</dcterms:created>
  <dcterms:modified xsi:type="dcterms:W3CDTF">2015-09-22T09:20:31Z</dcterms:modified>
</cp:coreProperties>
</file>