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78" r:id="rId4"/>
    <p:sldId id="265" r:id="rId5"/>
    <p:sldId id="266" r:id="rId6"/>
    <p:sldId id="282" r:id="rId7"/>
    <p:sldId id="275" r:id="rId8"/>
    <p:sldId id="267" r:id="rId9"/>
    <p:sldId id="271" r:id="rId10"/>
    <p:sldId id="269" r:id="rId11"/>
    <p:sldId id="276" r:id="rId12"/>
    <p:sldId id="272" r:id="rId13"/>
    <p:sldId id="268" r:id="rId14"/>
    <p:sldId id="273" r:id="rId15"/>
    <p:sldId id="274" r:id="rId16"/>
    <p:sldId id="256" r:id="rId17"/>
    <p:sldId id="261" r:id="rId18"/>
    <p:sldId id="284" r:id="rId19"/>
    <p:sldId id="263" r:id="rId20"/>
    <p:sldId id="262" r:id="rId21"/>
    <p:sldId id="279" r:id="rId22"/>
    <p:sldId id="281" r:id="rId23"/>
    <p:sldId id="283" r:id="rId24"/>
    <p:sldId id="280" r:id="rId25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2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77B96-0562-1941-A766-04B684852841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34DD5-AD75-294B-BE78-0EC89627A6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9596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latin typeface="Humanst521 BT" charset="0"/>
                <a:ea typeface="MS PGothic" charset="0"/>
              </a:rPr>
              <a:t>INTERNATIONAL NEW TOWN INSTITUTE</a:t>
            </a:r>
            <a:br>
              <a:rPr lang="en-US" b="1">
                <a:latin typeface="Humanst521 BT" charset="0"/>
                <a:ea typeface="MS PGothic" charset="0"/>
              </a:rPr>
            </a:br>
            <a:r>
              <a:rPr lang="zh-CN" altLang="nl-NL" b="1">
                <a:latin typeface="Humanst521 BT" charset="0"/>
                <a:ea typeface="MS PGothic" charset="0"/>
              </a:rPr>
              <a:t>国际新城研究中心</a:t>
            </a:r>
            <a:r>
              <a:rPr lang="nl-NL" altLang="zh-CN" b="1">
                <a:latin typeface="Humanst521 BT" charset="0"/>
                <a:ea typeface="MS PGothic" charset="0"/>
              </a:rPr>
              <a:t>INTI</a:t>
            </a:r>
            <a:r>
              <a:rPr lang="en-US" altLang="ja-JP">
                <a:latin typeface="Humanst521 BT" charset="0"/>
                <a:ea typeface="MS PGothic" charset="0"/>
              </a:rPr>
              <a:t/>
            </a:r>
            <a:br>
              <a:rPr lang="en-US" altLang="ja-JP">
                <a:latin typeface="Humanst521 BT" charset="0"/>
                <a:ea typeface="MS PGothic" charset="0"/>
              </a:rPr>
            </a:br>
            <a:r>
              <a:rPr lang="en-US" altLang="ja-JP">
                <a:latin typeface="Humanst521 BT" charset="0"/>
                <a:ea typeface="MS PGothic" charset="0"/>
              </a:rPr>
              <a:t/>
            </a:r>
            <a:br>
              <a:rPr lang="en-US" altLang="ja-JP">
                <a:latin typeface="Humanst521 BT" charset="0"/>
                <a:ea typeface="MS PGothic" charset="0"/>
              </a:rPr>
            </a:br>
            <a:r>
              <a:rPr lang="en-US" altLang="ja-JP">
                <a:latin typeface="Humanst521 BT" charset="0"/>
                <a:ea typeface="MS PGothic" charset="0"/>
              </a:rPr>
              <a:t>INTI is an independent, non-profit scientific knowledge institute based in the center of the New Town Almere, close to Amsterdam in the Netherlands.</a:t>
            </a:r>
            <a:br>
              <a:rPr lang="en-US" altLang="ja-JP">
                <a:latin typeface="Humanst521 BT" charset="0"/>
                <a:ea typeface="MS PGothic" charset="0"/>
              </a:rPr>
            </a:br>
            <a:r>
              <a:rPr lang="en-US" altLang="ja-JP">
                <a:latin typeface="Humanst521 BT" charset="0"/>
                <a:ea typeface="MS PGothic" charset="0"/>
              </a:rPr>
              <a:t>INTI provides specialized knowledge about building, developing and restructuring New Towns to professionals in New Towns worldwide. </a:t>
            </a:r>
            <a:br>
              <a:rPr lang="en-US" altLang="ja-JP">
                <a:latin typeface="Humanst521 BT" charset="0"/>
                <a:ea typeface="MS PGothic" charset="0"/>
              </a:rPr>
            </a:br>
            <a:r>
              <a:rPr lang="en-US" altLang="ja-JP">
                <a:latin typeface="Humanst521 BT" charset="0"/>
                <a:ea typeface="MS PGothic" charset="0"/>
              </a:rPr>
              <a:t/>
            </a:r>
            <a:br>
              <a:rPr lang="en-US" altLang="ja-JP">
                <a:latin typeface="Humanst521 BT" charset="0"/>
                <a:ea typeface="MS PGothic" charset="0"/>
              </a:rPr>
            </a:br>
            <a:r>
              <a:rPr lang="nl-NL" altLang="zh-CN">
                <a:latin typeface="Humanst521 BT" charset="0"/>
                <a:ea typeface="MS PGothic" charset="0"/>
              </a:rPr>
              <a:t>INTI</a:t>
            </a:r>
            <a:r>
              <a:rPr lang="zh-CN" altLang="nl-NL">
                <a:latin typeface="Humanst521 BT" charset="0"/>
                <a:ea typeface="MS PGothic" charset="0"/>
              </a:rPr>
              <a:t>是一家独立的非营利的知识机构，它的办公地点在荷兰大阿姆斯特丹区域的新城阿尔梅勒。</a:t>
            </a:r>
            <a:r>
              <a:rPr lang="en-US" altLang="ja-JP">
                <a:latin typeface="Humanst521 BT" charset="0"/>
                <a:ea typeface="MS PGothic" charset="0"/>
              </a:rPr>
              <a:t/>
            </a:r>
            <a:br>
              <a:rPr lang="en-US" altLang="ja-JP">
                <a:latin typeface="Humanst521 BT" charset="0"/>
                <a:ea typeface="MS PGothic" charset="0"/>
              </a:rPr>
            </a:br>
            <a:r>
              <a:rPr lang="nl-NL" altLang="zh-CN">
                <a:latin typeface="Humanst521 BT" charset="0"/>
                <a:ea typeface="MS PGothic" charset="0"/>
              </a:rPr>
              <a:t>INTI</a:t>
            </a:r>
            <a:r>
              <a:rPr lang="zh-CN" altLang="nl-NL">
                <a:latin typeface="Humanst521 BT" charset="0"/>
                <a:ea typeface="MS PGothic" charset="0"/>
              </a:rPr>
              <a:t>为国际上新城方面的专业人士提供新城建设、发展以及结构重组方面的专业知识。</a:t>
            </a:r>
            <a:endParaRPr lang="nl-NL" altLang="ja-JP">
              <a:latin typeface="Calibri" charset="0"/>
              <a:ea typeface="MS PGothic" charset="0"/>
            </a:endParaRPr>
          </a:p>
          <a:p>
            <a:endParaRPr lang="nl-NL">
              <a:latin typeface="Calibri" charset="0"/>
              <a:ea typeface="MS PGothic" charset="0"/>
            </a:endParaRPr>
          </a:p>
        </p:txBody>
      </p:sp>
      <p:sp>
        <p:nvSpPr>
          <p:cNvPr id="2355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A850527-285C-4043-90BE-DC840A067850}" type="slidenum">
              <a:rPr lang="nl-NL" sz="1200"/>
              <a:pPr eaLnBrk="1" hangingPunct="1"/>
              <a:t>1</a:t>
            </a:fld>
            <a:endParaRPr lang="nl-NL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i="1">
                <a:latin typeface="Humanst521 BT Roman" charset="0"/>
                <a:ea typeface="MS PGothic" charset="0"/>
              </a:rPr>
              <a:t>New New Towns </a:t>
            </a:r>
            <a:r>
              <a:rPr lang="en-US" altLang="zh-CN">
                <a:latin typeface="Humanst521 BT Roman" charset="0"/>
                <a:ea typeface="MS PGothic" charset="0"/>
              </a:rPr>
              <a:t>is an international, multidisciplinary research program initiated by INTI. The program is dedicated to improving the urban and social quality of exceptional and fast changing New Towns. </a:t>
            </a:r>
            <a:r>
              <a:rPr lang="en-US" altLang="zh-CN" i="1">
                <a:latin typeface="Humanst521 BT Roman" charset="0"/>
                <a:ea typeface="MS PGothic" charset="0"/>
              </a:rPr>
              <a:t>New New Towns</a:t>
            </a:r>
            <a:r>
              <a:rPr lang="en-US" altLang="zh-CN">
                <a:latin typeface="Humanst521 BT Roman" charset="0"/>
                <a:ea typeface="MS PGothic" charset="0"/>
              </a:rPr>
              <a:t> serves a unique role in bringing together Dutch and local expertise on urban planning, sociology and economics in an international, multidisciplinary think-tank. The program acts as a catalyst for the exchange of knowledge between students, researchers, design professionals, developers, policymakers and politicians by initiating research, conferences, design workshops and publications. </a:t>
            </a:r>
            <a:r>
              <a:rPr lang="en-US" altLang="zh-CN" i="1">
                <a:latin typeface="Humanst521 BT Roman" charset="0"/>
                <a:ea typeface="MS PGothic" charset="0"/>
              </a:rPr>
              <a:t>New New Towns</a:t>
            </a:r>
            <a:r>
              <a:rPr lang="en-US" altLang="zh-CN">
                <a:latin typeface="Humanst521 BT Roman" charset="0"/>
                <a:ea typeface="MS PGothic" charset="0"/>
              </a:rPr>
              <a:t> started in Shenzhen in 2012. </a:t>
            </a:r>
          </a:p>
          <a:p>
            <a:endParaRPr lang="en-US" altLang="zh-CN">
              <a:latin typeface="Humanst521 BT Roman" charset="0"/>
              <a:ea typeface="MS PGothic" charset="0"/>
            </a:endParaRPr>
          </a:p>
          <a:p>
            <a:endParaRPr lang="nl-NL" altLang="zh-CN">
              <a:latin typeface="Calibri" charset="0"/>
              <a:ea typeface="MS PGothic" charset="0"/>
            </a:endParaRPr>
          </a:p>
        </p:txBody>
      </p:sp>
      <p:sp>
        <p:nvSpPr>
          <p:cNvPr id="430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3DD26856-6CA7-3B44-AC4C-330ECB03080B}" type="slidenum">
              <a:rPr lang="nl-NL" altLang="zh-CN" sz="1200"/>
              <a:pPr eaLnBrk="1" hangingPunct="1"/>
              <a:t>2</a:t>
            </a:fld>
            <a:endParaRPr lang="nl-NL" altLang="zh-CN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0078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5648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362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208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69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9347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864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333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851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092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31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E3791-C2B8-574B-8A04-28ECB700D692}" type="datetimeFigureOut">
              <a:rPr lang="nl-NL" smtClean="0"/>
              <a:t>08-09-15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3A392-BFFB-9B47-9040-4B5A40663A3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407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t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3"/>
          <p:cNvSpPr>
            <a:spLocks noGrp="1"/>
          </p:cNvSpPr>
          <p:nvPr>
            <p:ph type="title"/>
          </p:nvPr>
        </p:nvSpPr>
        <p:spPr>
          <a:xfrm>
            <a:off x="2784475" y="2622550"/>
            <a:ext cx="5680075" cy="28749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2600" b="1">
                <a:latin typeface="AlmereHavenVersie1" charset="0"/>
                <a:ea typeface="MS PGothic" charset="0"/>
              </a:rPr>
              <a:t/>
            </a:r>
            <a:br>
              <a:rPr lang="en-US" sz="2600" b="1">
                <a:latin typeface="AlmereHavenVersie1" charset="0"/>
                <a:ea typeface="MS PGothic" charset="0"/>
              </a:rPr>
            </a:br>
            <a:r>
              <a:rPr lang="en-US" sz="2600" b="1">
                <a:latin typeface="AlmereHavenVersie1" charset="0"/>
                <a:ea typeface="MS PGothic" charset="0"/>
              </a:rPr>
              <a:t/>
            </a:r>
            <a:br>
              <a:rPr lang="en-US" sz="2600" b="1">
                <a:latin typeface="AlmereHavenVersie1" charset="0"/>
                <a:ea typeface="MS PGothic" charset="0"/>
              </a:rPr>
            </a:br>
            <a:r>
              <a:rPr lang="en-US" sz="2600" b="1">
                <a:latin typeface="AlmereHavenVersie1" charset="0"/>
                <a:ea typeface="MS PGothic" charset="0"/>
              </a:rPr>
              <a:t/>
            </a:r>
            <a:br>
              <a:rPr lang="en-US" sz="2600" b="1">
                <a:latin typeface="AlmereHavenVersie1" charset="0"/>
                <a:ea typeface="MS PGothic" charset="0"/>
              </a:rPr>
            </a:br>
            <a:r>
              <a:rPr lang="nl-NL" sz="2300" b="1">
                <a:latin typeface="Humanst521 BT" charset="0"/>
                <a:ea typeface="MS PGothic" charset="0"/>
              </a:rPr>
              <a:t/>
            </a:r>
            <a:br>
              <a:rPr lang="nl-NL" sz="2300" b="1">
                <a:latin typeface="Humanst521 BT" charset="0"/>
                <a:ea typeface="MS PGothic" charset="0"/>
              </a:rPr>
            </a:br>
            <a:r>
              <a:rPr lang="nl-NL" sz="2300" b="1">
                <a:latin typeface="Humanst521 BT" charset="0"/>
                <a:ea typeface="MS PGothic" charset="0"/>
              </a:rPr>
              <a:t/>
            </a:r>
            <a:br>
              <a:rPr lang="nl-NL" sz="2300" b="1">
                <a:latin typeface="Humanst521 BT" charset="0"/>
                <a:ea typeface="MS PGothic" charset="0"/>
              </a:rPr>
            </a:br>
            <a:r>
              <a:rPr lang="nl-NL" sz="2300" b="1">
                <a:latin typeface="Humanst521 BT" charset="0"/>
                <a:ea typeface="MS PGothic" charset="0"/>
              </a:rPr>
              <a:t/>
            </a:r>
            <a:br>
              <a:rPr lang="nl-NL" sz="2300" b="1">
                <a:latin typeface="Humanst521 BT" charset="0"/>
                <a:ea typeface="MS PGothic" charset="0"/>
              </a:rPr>
            </a:br>
            <a:r>
              <a:rPr lang="nl-NL" altLang="ja-JP" sz="2300" b="1">
                <a:latin typeface="Humanst521 BT" charset="0"/>
                <a:ea typeface="MS PGothic" charset="0"/>
              </a:rPr>
              <a:t/>
            </a:r>
            <a:br>
              <a:rPr lang="nl-NL" altLang="ja-JP" sz="2300" b="1">
                <a:latin typeface="Humanst521 BT" charset="0"/>
                <a:ea typeface="MS PGothic" charset="0"/>
              </a:rPr>
            </a:br>
            <a:r>
              <a:rPr lang="nl-NL" altLang="ja-JP" sz="1800" b="1">
                <a:latin typeface="Humanst521 BT" charset="0"/>
                <a:ea typeface="MS PGothic" charset="0"/>
              </a:rPr>
              <a:t/>
            </a:r>
            <a:br>
              <a:rPr lang="nl-NL" altLang="ja-JP" sz="1800" b="1">
                <a:latin typeface="Humanst521 BT" charset="0"/>
                <a:ea typeface="MS PGothic" charset="0"/>
              </a:rPr>
            </a:br>
            <a:r>
              <a:rPr lang="nl-NL" altLang="ja-JP" sz="1800" b="1">
                <a:latin typeface="Humanst521 BT" charset="0"/>
                <a:ea typeface="MS PGothic" charset="0"/>
              </a:rPr>
              <a:t/>
            </a:r>
            <a:br>
              <a:rPr lang="nl-NL" altLang="ja-JP" sz="1800" b="1">
                <a:latin typeface="Humanst521 BT" charset="0"/>
                <a:ea typeface="MS PGothic" charset="0"/>
              </a:rPr>
            </a:br>
            <a:endParaRPr lang="nl-NL" sz="1800" b="1">
              <a:latin typeface="Humanst521 BT" charset="0"/>
              <a:ea typeface="MS PGothic" charset="0"/>
            </a:endParaRPr>
          </a:p>
        </p:txBody>
      </p:sp>
      <p:pic>
        <p:nvPicPr>
          <p:cNvPr id="2" name="Afbeelding 1" descr="Logo INT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0"/>
            <a:ext cx="9026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61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el 1"/>
          <p:cNvSpPr>
            <a:spLocks noGrp="1"/>
          </p:cNvSpPr>
          <p:nvPr>
            <p:ph type="title"/>
          </p:nvPr>
        </p:nvSpPr>
        <p:spPr>
          <a:xfrm>
            <a:off x="244475" y="274638"/>
            <a:ext cx="8705850" cy="6464300"/>
          </a:xfrm>
        </p:spPr>
        <p:txBody>
          <a:bodyPr/>
          <a:lstStyle/>
          <a:p>
            <a:pPr algn="l" eaLnBrk="1" hangingPunct="1"/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  <a:t/>
            </a:r>
            <a:br>
              <a:rPr lang="nl-NL" altLang="zh-CN" sz="1800" b="1">
                <a:solidFill>
                  <a:srgbClr val="000000"/>
                </a:solidFill>
                <a:latin typeface="Humanst521 BT Roman" charset="0"/>
                <a:ea typeface="宋体" charset="0"/>
              </a:rPr>
            </a:br>
            <a:endParaRPr lang="nl-NL" altLang="zh-CN" sz="1800" b="1">
              <a:latin typeface="Humanst521 BT Roman" charset="0"/>
              <a:ea typeface="宋体" charset="0"/>
            </a:endParaRPr>
          </a:p>
        </p:txBody>
      </p:sp>
      <p:pic>
        <p:nvPicPr>
          <p:cNvPr id="4198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274638"/>
            <a:ext cx="6342063" cy="607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22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36267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nl-NL" sz="1800" b="1" dirty="0">
                <a:latin typeface="Humanst521 BT" charset="0"/>
                <a:ea typeface="MS PGothic" charset="0"/>
              </a:rPr>
              <a:t/>
            </a:r>
            <a:br>
              <a:rPr lang="nl-NL" sz="1800" b="1" dirty="0">
                <a:latin typeface="Humanst521 BT" charset="0"/>
                <a:ea typeface="MS PGothic" charset="0"/>
              </a:rPr>
            </a:br>
            <a:r>
              <a:rPr lang="nl-NL" sz="1800" b="1" dirty="0">
                <a:latin typeface="Humanst521 BT" charset="0"/>
                <a:ea typeface="MS PGothic" charset="0"/>
              </a:rPr>
              <a:t>PARTNERS FROM SHENZHEN</a:t>
            </a:r>
            <a:br>
              <a:rPr lang="nl-NL" sz="1800" b="1" dirty="0">
                <a:latin typeface="Humanst521 BT" charset="0"/>
                <a:ea typeface="MS PGothic" charset="0"/>
              </a:rPr>
            </a:br>
            <a:r>
              <a:rPr lang="nl-NL" altLang="ja-JP" sz="1800" dirty="0" smtClean="0">
                <a:latin typeface="Humanst521 BT" charset="0"/>
                <a:ea typeface="MS PGothic" charset="0"/>
              </a:rPr>
              <a:t>-</a:t>
            </a:r>
            <a:r>
              <a:rPr lang="nl-NL" altLang="ja-JP" sz="1800" dirty="0">
                <a:latin typeface="Humanst521 BT" charset="0"/>
                <a:ea typeface="MS PGothic" charset="0"/>
              </a:rPr>
              <a:t>	Shenzhen Center for Design 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Chinese University of Hong Kong 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 smtClean="0">
                <a:latin typeface="Humanst521 BT" charset="0"/>
                <a:ea typeface="MS PGothic" charset="0"/>
              </a:rPr>
              <a:t>-</a:t>
            </a:r>
            <a:r>
              <a:rPr lang="nl-NL" altLang="ja-JP" sz="1800" dirty="0">
                <a:latin typeface="Humanst521 BT" charset="0"/>
                <a:ea typeface="MS PGothic" charset="0"/>
              </a:rPr>
              <a:t>	China Development Institute 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Architecture Office Urbanus 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Architecture Office NODE 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/>
            </a:r>
            <a:br>
              <a:rPr lang="nl-NL" altLang="ja-JP" sz="1800" dirty="0" smtClean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Urban Planning Design Institute Shenzhen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Shenzhen University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Peking University Campus Shenzhen 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Hong Kong University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Da Lang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Government</a:t>
            </a:r>
            <a:r>
              <a:rPr lang="nl-NL" altLang="ja-JP" sz="1800" dirty="0">
                <a:latin typeface="Humanst521 BT" charset="0"/>
                <a:ea typeface="MS PGothic" charset="0"/>
              </a:rPr>
              <a:t/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 	Guangming New Town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Government</a:t>
            </a:r>
            <a:r>
              <a:rPr lang="nl-NL" altLang="ja-JP" sz="1800" dirty="0">
                <a:latin typeface="Humanst521 BT" charset="0"/>
                <a:ea typeface="MS PGothic" charset="0"/>
              </a:rPr>
              <a:t/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/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b="1" dirty="0" smtClean="0">
                <a:latin typeface="Humanst521 BT" charset="0"/>
                <a:ea typeface="MS PGothic" charset="0"/>
              </a:rPr>
              <a:t>PARTNERS </a:t>
            </a:r>
            <a:r>
              <a:rPr lang="nl-NL" altLang="ja-JP" sz="1800" b="1" dirty="0">
                <a:latin typeface="Humanst521 BT" charset="0"/>
                <a:ea typeface="MS PGothic" charset="0"/>
              </a:rPr>
              <a:t>FROM THE NETHERLANDS</a:t>
            </a:r>
            <a:br>
              <a:rPr lang="nl-NL" altLang="ja-JP" sz="1800" b="1" dirty="0">
                <a:latin typeface="Humanst521 BT" charset="0"/>
                <a:ea typeface="MS PGothic" charset="0"/>
              </a:rPr>
            </a:br>
            <a:r>
              <a:rPr lang="nl-NL" altLang="ja-JP" sz="1800" dirty="0" smtClean="0">
                <a:latin typeface="Humanst521 BT" charset="0"/>
                <a:ea typeface="MS PGothic" charset="0"/>
              </a:rPr>
              <a:t>-</a:t>
            </a:r>
            <a:r>
              <a:rPr lang="nl-NL" altLang="ja-JP" sz="1800" dirty="0">
                <a:latin typeface="Humanst521 BT" charset="0"/>
                <a:ea typeface="MS PGothic" charset="0"/>
              </a:rPr>
              <a:t>	City of Almere 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/>
            </a:r>
            <a:br>
              <a:rPr lang="nl-NL" altLang="ja-JP" sz="1800" dirty="0" smtClean="0">
                <a:latin typeface="Humanst521 BT" charset="0"/>
                <a:ea typeface="MS PGothic" charset="0"/>
              </a:rPr>
            </a:br>
            <a:r>
              <a:rPr lang="nl-NL" altLang="ja-JP" sz="1800" dirty="0" smtClean="0">
                <a:latin typeface="Humanst521 BT" charset="0"/>
                <a:ea typeface="MS PGothic" charset="0"/>
              </a:rPr>
              <a:t>-</a:t>
            </a:r>
            <a:r>
              <a:rPr lang="nl-NL" altLang="ja-JP" sz="1800" b="1" dirty="0" smtClean="0">
                <a:latin typeface="Humanst521 BT" charset="0"/>
                <a:ea typeface="MS PGothic" charset="0"/>
              </a:rPr>
              <a:t> </a:t>
            </a:r>
            <a:r>
              <a:rPr lang="nl-NL" altLang="ja-JP" sz="1800" b="1" dirty="0">
                <a:latin typeface="Humanst521 BT" charset="0"/>
                <a:ea typeface="MS PGothic" charset="0"/>
              </a:rPr>
              <a:t>	</a:t>
            </a:r>
            <a:r>
              <a:rPr lang="nl-NL" altLang="ja-JP" sz="1800" dirty="0">
                <a:latin typeface="Humanst521 BT" charset="0"/>
                <a:ea typeface="MS PGothic" charset="0"/>
              </a:rPr>
              <a:t>Delft University of Technology 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Institute for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Housing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and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Urban 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>Development Studies </a:t>
            </a:r>
            <a:r>
              <a:rPr lang="nl-NL" altLang="ja-JP" sz="1800" dirty="0">
                <a:latin typeface="Humanst521 BT" charset="0"/>
                <a:ea typeface="MS PGothic" charset="0"/>
              </a:rPr>
              <a:t/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University of Amsterdam 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/>
            </a:r>
            <a:br>
              <a:rPr lang="nl-NL" altLang="ja-JP" sz="1800" dirty="0" smtClean="0">
                <a:latin typeface="Humanst521 BT" charset="0"/>
                <a:ea typeface="MS PGothic" charset="0"/>
              </a:rPr>
            </a:br>
            <a:r>
              <a:rPr lang="nl-NL" altLang="ja-JP" sz="1800" dirty="0" smtClean="0">
                <a:latin typeface="Humanst521 BT" charset="0"/>
                <a:ea typeface="MS PGothic" charset="0"/>
              </a:rPr>
              <a:t>-</a:t>
            </a:r>
            <a:r>
              <a:rPr lang="nl-NL" altLang="ja-JP" sz="1800" dirty="0">
                <a:latin typeface="Humanst521 BT" charset="0"/>
                <a:ea typeface="MS PGothic" charset="0"/>
              </a:rPr>
              <a:t>	CAH Almere University of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Applied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>Sciences</a:t>
            </a:r>
            <a:br>
              <a:rPr lang="nl-NL" altLang="ja-JP" sz="1800" dirty="0" smtClean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Ministry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of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Economic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Affairs</a:t>
            </a:r>
            <a:r>
              <a:rPr lang="nl-NL" altLang="ja-JP" sz="1800" dirty="0">
                <a:latin typeface="Humanst521 BT" charset="0"/>
                <a:ea typeface="MS PGothic" charset="0"/>
              </a:rPr>
              <a:t/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Ministry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of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Infrastructure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</a:t>
            </a:r>
            <a:r>
              <a:rPr lang="nl-NL" altLang="ja-JP" sz="1800" dirty="0" err="1">
                <a:latin typeface="Humanst521 BT" charset="0"/>
                <a:ea typeface="MS PGothic" charset="0"/>
              </a:rPr>
              <a:t>and</a:t>
            </a:r>
            <a:r>
              <a:rPr lang="nl-NL" altLang="ja-JP" sz="1800" dirty="0">
                <a:latin typeface="Humanst521 BT" charset="0"/>
                <a:ea typeface="MS PGothic" charset="0"/>
              </a:rPr>
              <a:t> the Environment</a:t>
            </a:r>
            <a:br>
              <a:rPr lang="nl-NL" altLang="ja-JP" sz="1800" dirty="0">
                <a:latin typeface="Humanst521 BT" charset="0"/>
                <a:ea typeface="MS PGothic" charset="0"/>
              </a:rPr>
            </a:br>
            <a:r>
              <a:rPr lang="nl-NL" altLang="ja-JP" sz="1800" dirty="0">
                <a:latin typeface="Humanst521 BT" charset="0"/>
                <a:ea typeface="MS PGothic" charset="0"/>
              </a:rPr>
              <a:t>-	Rotterdamse Academie van 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>Bouwkunst</a:t>
            </a:r>
            <a:br>
              <a:rPr lang="nl-NL" altLang="ja-JP" sz="1800" dirty="0" smtClean="0">
                <a:latin typeface="Humanst521 BT" charset="0"/>
                <a:ea typeface="MS PGothic" charset="0"/>
              </a:rPr>
            </a:br>
            <a:r>
              <a:rPr lang="nl-NL" altLang="ja-JP" sz="1800" dirty="0" smtClean="0">
                <a:latin typeface="Humanst521 BT" charset="0"/>
                <a:ea typeface="MS PGothic" charset="0"/>
              </a:rPr>
              <a:t>-	</a:t>
            </a:r>
            <a:r>
              <a:rPr lang="nl-NL" altLang="ja-JP" sz="1800" dirty="0" err="1" smtClean="0">
                <a:latin typeface="Humanst521 BT" charset="0"/>
                <a:ea typeface="MS PGothic" charset="0"/>
              </a:rPr>
              <a:t>Windesheim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> University of </a:t>
            </a:r>
            <a:r>
              <a:rPr lang="nl-NL" altLang="ja-JP" sz="1800" dirty="0" err="1" smtClean="0">
                <a:latin typeface="Humanst521 BT" charset="0"/>
                <a:ea typeface="MS PGothic" charset="0"/>
              </a:rPr>
              <a:t>Applied</a:t>
            </a:r>
            <a:r>
              <a:rPr lang="nl-NL" altLang="ja-JP" sz="1800" dirty="0" smtClean="0">
                <a:latin typeface="Humanst521 BT" charset="0"/>
                <a:ea typeface="MS PGothic" charset="0"/>
              </a:rPr>
              <a:t> Sciences</a:t>
            </a:r>
            <a:endParaRPr lang="nl-NL" sz="1800" dirty="0">
              <a:latin typeface="Humanst521 BT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16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unnam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0"/>
            <a:ext cx="8994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04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95943"/>
          </a:xfrm>
        </p:spPr>
        <p:txBody>
          <a:bodyPr>
            <a:normAutofit/>
          </a:bodyPr>
          <a:lstStyle/>
          <a:p>
            <a:pPr algn="l"/>
            <a:r>
              <a:rPr lang="nl-NL" sz="2400" b="1" dirty="0">
                <a:latin typeface="Humanst521 BT"/>
                <a:cs typeface="Humanst521 BT"/>
              </a:rPr>
              <a:t>URBAN </a:t>
            </a:r>
            <a:r>
              <a:rPr lang="nl-NL" sz="2400" b="1" dirty="0" smtClean="0">
                <a:latin typeface="Humanst521 BT"/>
                <a:cs typeface="Humanst521 BT"/>
              </a:rPr>
              <a:t>REGENERATION</a:t>
            </a:r>
            <a:br>
              <a:rPr lang="nl-NL" sz="2400" b="1" dirty="0" smtClean="0">
                <a:latin typeface="Humanst521 BT"/>
                <a:cs typeface="Humanst521 BT"/>
              </a:rPr>
            </a:br>
            <a:r>
              <a:rPr lang="nl-NL" sz="2400" b="1" dirty="0">
                <a:latin typeface="Humanst521 BT"/>
                <a:cs typeface="Humanst521 BT"/>
              </a:rPr>
              <a:t/>
            </a:r>
            <a:br>
              <a:rPr lang="nl-NL" sz="2400" b="1" dirty="0">
                <a:latin typeface="Humanst521 BT"/>
                <a:cs typeface="Humanst521 BT"/>
              </a:rPr>
            </a:br>
            <a:r>
              <a:rPr lang="nl-NL" sz="2400" b="1" dirty="0" smtClean="0">
                <a:latin typeface="Humanst521 BT"/>
                <a:cs typeface="Humanst521 BT"/>
              </a:rPr>
              <a:t/>
            </a:r>
            <a:br>
              <a:rPr lang="nl-NL" sz="2400" b="1" dirty="0" smtClean="0">
                <a:latin typeface="Humanst521 BT"/>
                <a:cs typeface="Humanst521 BT"/>
              </a:rPr>
            </a:br>
            <a:r>
              <a:rPr lang="nl-NL" sz="2400" b="1" dirty="0" smtClean="0">
                <a:latin typeface="Humanst521 BT"/>
                <a:cs typeface="Humanst521 BT"/>
              </a:rPr>
              <a:t/>
            </a:r>
            <a:br>
              <a:rPr lang="nl-NL" sz="2400" b="1" dirty="0" smtClean="0">
                <a:latin typeface="Humanst521 BT"/>
                <a:cs typeface="Humanst521 BT"/>
              </a:rPr>
            </a:br>
            <a:r>
              <a:rPr lang="nl-NL" sz="2400" b="1" dirty="0">
                <a:latin typeface="Humanst521 BT"/>
                <a:cs typeface="Humanst521 BT"/>
              </a:rPr>
              <a:t/>
            </a:r>
            <a:br>
              <a:rPr lang="nl-NL" sz="2400" b="1" dirty="0">
                <a:latin typeface="Humanst521 BT"/>
                <a:cs typeface="Humanst521 BT"/>
              </a:rPr>
            </a:br>
            <a:r>
              <a:rPr lang="nl-NL" sz="2400" b="1" dirty="0" smtClean="0">
                <a:latin typeface="Humanst521 BT"/>
                <a:cs typeface="Humanst521 BT"/>
              </a:rPr>
              <a:t>ECOLOGICAL SUSTAINABILITY</a:t>
            </a:r>
            <a:br>
              <a:rPr lang="nl-NL" sz="2400" b="1" dirty="0" smtClean="0">
                <a:latin typeface="Humanst521 BT"/>
                <a:cs typeface="Humanst521 BT"/>
              </a:rPr>
            </a:br>
            <a:r>
              <a:rPr lang="nl-NL" sz="2400" b="1" dirty="0" smtClean="0">
                <a:latin typeface="Humanst521 BT"/>
                <a:cs typeface="Humanst521 BT"/>
              </a:rPr>
              <a:t/>
            </a:r>
            <a:br>
              <a:rPr lang="nl-NL" sz="2400" b="1" dirty="0" smtClean="0">
                <a:latin typeface="Humanst521 BT"/>
                <a:cs typeface="Humanst521 BT"/>
              </a:rPr>
            </a:br>
            <a:r>
              <a:rPr lang="nl-NL" sz="2400" b="1" dirty="0">
                <a:latin typeface="Humanst521 BT"/>
                <a:cs typeface="Humanst521 BT"/>
              </a:rPr>
              <a:t/>
            </a:r>
            <a:br>
              <a:rPr lang="nl-NL" sz="2400" b="1" dirty="0">
                <a:latin typeface="Humanst521 BT"/>
                <a:cs typeface="Humanst521 BT"/>
              </a:rPr>
            </a:br>
            <a:r>
              <a:rPr lang="nl-NL" sz="2400" b="1" dirty="0" smtClean="0">
                <a:latin typeface="Humanst521 BT"/>
                <a:cs typeface="Humanst521 BT"/>
              </a:rPr>
              <a:t/>
            </a:r>
            <a:br>
              <a:rPr lang="nl-NL" sz="2400" b="1" dirty="0" smtClean="0">
                <a:latin typeface="Humanst521 BT"/>
                <a:cs typeface="Humanst521 BT"/>
              </a:rPr>
            </a:br>
            <a:r>
              <a:rPr lang="nl-NL" sz="2400" b="1" dirty="0" smtClean="0">
                <a:latin typeface="Humanst521 BT"/>
                <a:cs typeface="Humanst521 BT"/>
              </a:rPr>
              <a:t/>
            </a:r>
            <a:br>
              <a:rPr lang="nl-NL" sz="2400" b="1" dirty="0" smtClean="0">
                <a:latin typeface="Humanst521 BT"/>
                <a:cs typeface="Humanst521 BT"/>
              </a:rPr>
            </a:br>
            <a:r>
              <a:rPr lang="nl-NL" sz="2400" b="1" dirty="0">
                <a:latin typeface="Humanst521 BT"/>
                <a:cs typeface="Humanst521 BT"/>
              </a:rPr>
              <a:t/>
            </a:r>
            <a:br>
              <a:rPr lang="nl-NL" sz="2400" b="1" dirty="0">
                <a:latin typeface="Humanst521 BT"/>
                <a:cs typeface="Humanst521 BT"/>
              </a:rPr>
            </a:br>
            <a:r>
              <a:rPr lang="nl-NL" sz="2400" b="1" dirty="0">
                <a:latin typeface="Humanst521 BT"/>
                <a:cs typeface="Humanst521 BT"/>
              </a:rPr>
              <a:t>SOCIAL </a:t>
            </a:r>
            <a:r>
              <a:rPr lang="nl-NL" sz="2400" b="1" dirty="0" smtClean="0">
                <a:latin typeface="Humanst521 BT"/>
                <a:cs typeface="Humanst521 BT"/>
              </a:rPr>
              <a:t>DYNAMICS </a:t>
            </a:r>
            <a:endParaRPr lang="nl-NL" sz="2400" dirty="0"/>
          </a:p>
        </p:txBody>
      </p:sp>
      <p:pic>
        <p:nvPicPr>
          <p:cNvPr id="3" name="Afbeelding 2" descr="DSC0992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442" y="0"/>
            <a:ext cx="2835971" cy="2126979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442" y="2126979"/>
            <a:ext cx="2827152" cy="212036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9362" y="4247343"/>
            <a:ext cx="2834232" cy="283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05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Da Lang Neighborhood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09" y="0"/>
            <a:ext cx="4628236" cy="6858000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5195454" y="4849090"/>
            <a:ext cx="3948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  <a:t>Number of </a:t>
            </a:r>
            <a:r>
              <a:rPr lang="en-US" altLang="zh-CN" dirty="0" smtClean="0">
                <a:latin typeface="Humanst521 BT" charset="0"/>
                <a:ea typeface="MS PGothic" charset="0"/>
                <a:cs typeface="Humanst521 BT" charset="0"/>
              </a:rPr>
              <a:t>inhabitants: ca</a:t>
            </a:r>
            <a: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  <a:t>. 500,000 </a:t>
            </a:r>
            <a:b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</a:br>
            <a: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  <a:t>People registered</a:t>
            </a:r>
            <a:r>
              <a:rPr lang="en-US" altLang="zh-CN" dirty="0" smtClean="0">
                <a:latin typeface="Humanst521 BT" charset="0"/>
                <a:ea typeface="MS PGothic" charset="0"/>
                <a:cs typeface="Humanst521 BT" charset="0"/>
              </a:rPr>
              <a:t>: 8,200 </a:t>
            </a:r>
            <a: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  <a:t/>
            </a:r>
            <a:b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</a:br>
            <a: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  <a:t>Floating population:	</a:t>
            </a:r>
            <a:r>
              <a:rPr lang="en-US" altLang="zh-CN" dirty="0" smtClean="0">
                <a:latin typeface="Humanst521 BT" charset="0"/>
                <a:ea typeface="MS PGothic" charset="0"/>
                <a:cs typeface="Humanst521 BT" charset="0"/>
              </a:rPr>
              <a:t> ca</a:t>
            </a:r>
            <a:r>
              <a:rPr lang="en-US" altLang="zh-CN" dirty="0">
                <a:latin typeface="Humanst521 BT" charset="0"/>
                <a:ea typeface="MS PGothic" charset="0"/>
                <a:cs typeface="Humanst521 BT" charset="0"/>
              </a:rPr>
              <a:t>. 491,800 </a:t>
            </a:r>
            <a:r>
              <a:rPr lang="en-US" altLang="zh-CN" b="1" dirty="0">
                <a:latin typeface="Humanst521 BT" charset="0"/>
                <a:ea typeface="MS PGothic" charset="0"/>
                <a:cs typeface="Humanst521 BT" charset="0"/>
              </a:rPr>
              <a:t/>
            </a:r>
            <a:br>
              <a:rPr lang="en-US" altLang="zh-CN" b="1" dirty="0">
                <a:latin typeface="Humanst521 BT" charset="0"/>
                <a:ea typeface="MS PGothic" charset="0"/>
                <a:cs typeface="Humanst521 BT" charset="0"/>
              </a:rPr>
            </a:br>
            <a:r>
              <a:rPr lang="en-US" altLang="zh-CN" dirty="0" smtClean="0">
                <a:latin typeface="Humanst521 BT" charset="0"/>
                <a:ea typeface="MS PGothic" charset="0"/>
                <a:cs typeface="Humanst521 BT" charset="0"/>
              </a:rPr>
              <a:t>Area: 37 km</a:t>
            </a:r>
            <a:r>
              <a:rPr lang="en-US" altLang="zh-CN" baseline="30000" dirty="0" smtClean="0">
                <a:latin typeface="Humanst521 BT" charset="0"/>
                <a:ea typeface="MS PGothic" charset="0"/>
                <a:cs typeface="Humanst521 BT" charset="0"/>
              </a:rPr>
              <a:t>2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4587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1. Labor Squa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51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4. Da Lang Star Singing Competi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63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5. Roller-Skating Team Excell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00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2. Portret Lin Fangx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85636"/>
            <a:ext cx="4534540" cy="3021514"/>
          </a:xfrm>
          <a:prstGeom prst="rect">
            <a:avLst/>
          </a:prstGeom>
        </p:spPr>
      </p:pic>
      <p:pic>
        <p:nvPicPr>
          <p:cNvPr id="3" name="Afbeelding 2" descr="3. Portret Zheng Baoji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31" y="1685636"/>
            <a:ext cx="4532270" cy="302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4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5-08-20 om 12.15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5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2013.12.14 к╚дЙу╧╩Н╤╞  (18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68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2013.12.14 к╚дЙу╧╩Н╤╞  (17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84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2013.12.14 к╚дЙу╧╩Н╤╞  (23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4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2013.12.14 к╚дЙу╧╩Н╤╞  (274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6500"/>
            <a:ext cx="9144000" cy="44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9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Positioning Fashion Valley_Urban Vill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0"/>
            <a:ext cx="46282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52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10103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70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Afbeelding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305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103025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98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P10302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651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329555" cy="6858000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b="1" dirty="0" smtClean="0"/>
              <a:t>LARD BUURMAN</a:t>
            </a: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353314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_MG_89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b="1" dirty="0" smtClean="0"/>
              <a:t>SPACE AND MATTER</a:t>
            </a: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3646068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5149516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b="1" dirty="0" smtClean="0"/>
              <a:t>PLAY THE CITY</a:t>
            </a: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190680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7143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82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130</Words>
  <Application>Microsoft Macintosh PowerPoint</Application>
  <PresentationFormat>Diavoorstelling (4:3)</PresentationFormat>
  <Paragraphs>12</Paragraphs>
  <Slides>24</Slides>
  <Notes>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5" baseType="lpstr">
      <vt:lpstr>Office-thema</vt:lpstr>
      <vt:lpstr>         </vt:lpstr>
      <vt:lpstr>                   </vt:lpstr>
      <vt:lpstr> PARTNERS FROM SHENZHEN - Shenzhen Center for Design  - Chinese University of Hong Kong  - China Development Institute  - Architecture Office Urbanus  - Architecture Office NODE  - Urban Planning Design Institute Shenzhen - Shenzhen University - Peking University Campus Shenzhen  - Hong Kong University - Da Lang Government -  Guangming New Town Government  PARTNERS FROM THE NETHERLANDS - City of Almere  -  Delft University of Technology  - Institute for Housing and Urban Development Studies  - University of Amsterdam  - CAH Almere University of Applied Sciences - Ministry of Economic Affairs - Ministry of Infrastructure and the Environment - Rotterdamse Academie van Bouwkunst - Windesheim University of Applied Sciences</vt:lpstr>
      <vt:lpstr>PowerPoint-presentatie</vt:lpstr>
      <vt:lpstr>URBAN REGENERATION     ECOLOGICAL SUSTAINABILITY      SOCIAL DYNAMICS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LARD BUURMAN</vt:lpstr>
      <vt:lpstr>SPACE AND MATTER</vt:lpstr>
      <vt:lpstr>PLAY THE CITY</vt:lpstr>
      <vt:lpstr>PowerPoint-presentatie</vt:lpstr>
    </vt:vector>
  </TitlesOfParts>
  <Company>Studio Linda Vlassenrood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Linda Vlassenrood</dc:creator>
  <cp:lastModifiedBy>Linda Vlassenrood</cp:lastModifiedBy>
  <cp:revision>12</cp:revision>
  <dcterms:created xsi:type="dcterms:W3CDTF">2015-08-20T09:49:54Z</dcterms:created>
  <dcterms:modified xsi:type="dcterms:W3CDTF">2015-09-08T06:49:40Z</dcterms:modified>
</cp:coreProperties>
</file>