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535" r:id="rId2"/>
    <p:sldId id="742" r:id="rId3"/>
    <p:sldId id="743" r:id="rId4"/>
    <p:sldId id="739" r:id="rId5"/>
    <p:sldId id="740" r:id="rId6"/>
    <p:sldId id="741" r:id="rId7"/>
    <p:sldId id="693" r:id="rId8"/>
    <p:sldId id="713" r:id="rId9"/>
    <p:sldId id="731" r:id="rId10"/>
    <p:sldId id="734" r:id="rId11"/>
    <p:sldId id="735" r:id="rId12"/>
    <p:sldId id="736" r:id="rId13"/>
    <p:sldId id="737" r:id="rId14"/>
    <p:sldId id="738" r:id="rId15"/>
    <p:sldId id="725" r:id="rId16"/>
    <p:sldId id="708" r:id="rId17"/>
  </p:sldIdLst>
  <p:sldSz cx="9144000" cy="6858000" type="screen4x3"/>
  <p:notesSz cx="7099300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7DFB"/>
    <a:srgbClr val="76BDE0"/>
    <a:srgbClr val="8EC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40" autoAdjust="0"/>
    <p:restoredTop sz="94561" autoAdjust="0"/>
  </p:normalViewPr>
  <p:slideViewPr>
    <p:cSldViewPr>
      <p:cViewPr>
        <p:scale>
          <a:sx n="100" d="100"/>
          <a:sy n="100" d="100"/>
        </p:scale>
        <p:origin x="-802" y="17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75ECC-474E-4111-97AB-55963A8C1CE5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F1F30-318D-42E1-8A27-0D64E65C9B5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185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089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533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7205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0640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3092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038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9878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394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679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18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7414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EFF0F-5DF2-41F1-A0C7-F9EB27E5E16D}" type="datetimeFigureOut">
              <a:rPr lang="nl-NL" smtClean="0"/>
              <a:t>10-9-2015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D6EC1-8EFD-415C-8384-0E6A0735E2A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3819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26.gif"/><Relationship Id="rId3" Type="http://schemas.openxmlformats.org/officeDocument/2006/relationships/image" Target="../media/image16.gif"/><Relationship Id="rId7" Type="http://schemas.openxmlformats.org/officeDocument/2006/relationships/image" Target="../media/image20.emf"/><Relationship Id="rId12" Type="http://schemas.openxmlformats.org/officeDocument/2006/relationships/image" Target="../media/image25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11" Type="http://schemas.openxmlformats.org/officeDocument/2006/relationships/image" Target="../media/image24.emf"/><Relationship Id="rId5" Type="http://schemas.openxmlformats.org/officeDocument/2006/relationships/image" Target="../media/image18.emf"/><Relationship Id="rId10" Type="http://schemas.openxmlformats.org/officeDocument/2006/relationships/image" Target="../media/image23.emf"/><Relationship Id="rId4" Type="http://schemas.openxmlformats.org/officeDocument/2006/relationships/image" Target="../media/image17.emf"/><Relationship Id="rId9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" t="2131" r="2316" b="2108"/>
          <a:stretch/>
        </p:blipFill>
        <p:spPr>
          <a:xfrm>
            <a:off x="0" y="106208"/>
            <a:ext cx="9150929" cy="6635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548680"/>
            <a:ext cx="88569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Arial"/>
                <a:cs typeface="Arial"/>
              </a:rPr>
              <a:t>Shenzhen Scenarios 4.0</a:t>
            </a:r>
          </a:p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Arial"/>
                <a:cs typeface="Arial"/>
              </a:rPr>
              <a:t>Inclusive Development</a:t>
            </a:r>
            <a:endParaRPr lang="en-GB" sz="36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altLang="zh-CN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/>
                <a:cs typeface="Arial"/>
              </a:rPr>
              <a:t>Dr. Lei QU </a:t>
            </a:r>
            <a:endParaRPr lang="en-US" altLang="zh-CN" sz="1600" b="1" dirty="0" smtClean="0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/>
                <a:cs typeface="Arial"/>
              </a:rPr>
              <a:t>Assistant Professor 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/>
                <a:cs typeface="Arial"/>
              </a:rPr>
              <a:t>Department of Urbanism, </a:t>
            </a:r>
            <a:r>
              <a:rPr lang="en-US" sz="1600" b="1" dirty="0" err="1" smtClean="0">
                <a:solidFill>
                  <a:schemeClr val="bg1"/>
                </a:solidFill>
                <a:latin typeface="Arial"/>
                <a:cs typeface="Arial"/>
              </a:rPr>
              <a:t>L.Qu@tudelft.nl</a:t>
            </a:r>
            <a:endParaRPr lang="en-GB" sz="1600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08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1A"/>
          <p:cNvPicPr>
            <a:picLocks noChangeAspect="1" noChangeArrowheads="1"/>
          </p:cNvPicPr>
          <p:nvPr/>
        </p:nvPicPr>
        <p:blipFill>
          <a:blip r:embed="rId2"/>
          <a:srcRect t="9578"/>
          <a:stretch>
            <a:fillRect/>
          </a:stretch>
        </p:blipFill>
        <p:spPr bwMode="auto">
          <a:xfrm>
            <a:off x="-1" y="129156"/>
            <a:ext cx="9144001" cy="337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IFF#61"/>
          <p:cNvPicPr>
            <a:picLocks noChangeAspect="1" noChangeArrowheads="1"/>
          </p:cNvPicPr>
          <p:nvPr/>
        </p:nvPicPr>
        <p:blipFill>
          <a:blip r:embed="rId3"/>
          <a:srcRect t="3754" b="9821"/>
          <a:stretch>
            <a:fillRect/>
          </a:stretch>
        </p:blipFill>
        <p:spPr bwMode="auto">
          <a:xfrm>
            <a:off x="-36512" y="3702198"/>
            <a:ext cx="9180512" cy="315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"/>
            <a:ext cx="8891464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kern="0" dirty="0" smtClean="0">
                <a:solidFill>
                  <a:srgbClr val="000000"/>
                </a:solidFill>
                <a:latin typeface="Arial Black"/>
                <a:ea typeface="+mj-ea"/>
                <a:cs typeface="Arial Black"/>
              </a:rPr>
              <a:t>Shenzhen speed: </a:t>
            </a:r>
            <a:r>
              <a:rPr kumimoji="1" lang="en-US" altLang="zh-CN" sz="20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30 years of development, a miracle of planning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from a series of villages to a metropolis of 13 million population  </a:t>
            </a:r>
            <a:endParaRPr kumimoji="1" lang="zh-CN" altLang="en-US" sz="12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15608" y="6453336"/>
            <a:ext cx="352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>
                <a:solidFill>
                  <a:schemeClr val="bg1"/>
                </a:solidFill>
              </a:rPr>
              <a:t>Photos from </a:t>
            </a:r>
            <a:r>
              <a:rPr lang="en-US" sz="1200" i="1" dirty="0" err="1" smtClean="0">
                <a:solidFill>
                  <a:schemeClr val="bg1"/>
                </a:solidFill>
              </a:rPr>
              <a:t>Weiwen</a:t>
            </a:r>
            <a:r>
              <a:rPr lang="en-US" sz="1200" i="1" dirty="0" smtClean="0">
                <a:solidFill>
                  <a:schemeClr val="bg1"/>
                </a:solidFill>
              </a:rPr>
              <a:t> Huang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2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4600"/>
            <a:ext cx="9144000" cy="43512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6444044"/>
            <a:ext cx="67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Diagram made by </a:t>
            </a:r>
            <a:r>
              <a:rPr lang="en-US" dirty="0" err="1" smtClean="0"/>
              <a:t>Fanying</a:t>
            </a:r>
            <a:r>
              <a:rPr lang="en-US" dirty="0" smtClean="0"/>
              <a:t> Zhang, master thesis TU Delft, 2013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520" y="692696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 Black"/>
                <a:cs typeface="Arial Black"/>
              </a:rPr>
              <a:t>The “Floating population”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8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-559252" y="306234"/>
            <a:ext cx="97032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000000"/>
                </a:solidFill>
                <a:latin typeface="Arial"/>
                <a:cs typeface="Arial"/>
              </a:rPr>
              <a:t>Urban villages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357" t="18365" b="17355"/>
          <a:stretch/>
        </p:blipFill>
        <p:spPr>
          <a:xfrm>
            <a:off x="4257000" y="908720"/>
            <a:ext cx="4887000" cy="300354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81749"/>
            <a:ext cx="4454466" cy="2687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39028"/>
            <a:ext cx="3929388" cy="252710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707904" y="6525344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/>
                </a:solidFill>
              </a:rPr>
              <a:t>Source: </a:t>
            </a:r>
            <a:r>
              <a:rPr lang="en-US" sz="1200" dirty="0" err="1" smtClean="0">
                <a:solidFill>
                  <a:schemeClr val="bg1"/>
                </a:solidFill>
              </a:rPr>
              <a:t>Fanying</a:t>
            </a:r>
            <a:r>
              <a:rPr lang="en-US" sz="1200" dirty="0" smtClean="0">
                <a:solidFill>
                  <a:schemeClr val="bg1"/>
                </a:solidFill>
              </a:rPr>
              <a:t> Zhang, master thesis TU Delft, 2013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" name="Picture 9" descr="DSC0512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19368" y="1411429"/>
            <a:ext cx="2995299" cy="1989884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080200" y="887843"/>
            <a:ext cx="3063800" cy="596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2000" dirty="0" err="1" smtClean="0">
                <a:latin typeface="Arial"/>
                <a:ea typeface="ＭＳ Ｐゴシック" charset="0"/>
                <a:cs typeface="Arial"/>
              </a:rPr>
              <a:t>Baishizhou</a:t>
            </a:r>
            <a:r>
              <a:rPr lang="en-US" altLang="zh-CN" sz="2000" dirty="0" smtClean="0">
                <a:latin typeface="Arial"/>
                <a:ea typeface="ＭＳ Ｐゴシック" charset="0"/>
                <a:cs typeface="Arial"/>
              </a:rPr>
              <a:t>: </a:t>
            </a:r>
          </a:p>
          <a:p>
            <a:pPr algn="r"/>
            <a:r>
              <a:rPr lang="en-US" altLang="zh-CN" sz="2000" dirty="0" smtClean="0">
                <a:latin typeface="Arial"/>
                <a:ea typeface="ＭＳ Ｐゴシック" charset="0"/>
                <a:cs typeface="Arial"/>
              </a:rPr>
              <a:t>housing for 130,000 migrants</a:t>
            </a:r>
            <a:endParaRPr lang="en-GB" sz="20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11" name="Picture 10" descr="DSC05113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3" r="971"/>
          <a:stretch/>
        </p:blipFill>
        <p:spPr>
          <a:xfrm rot="5400000">
            <a:off x="-412643" y="1327039"/>
            <a:ext cx="2984503" cy="21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7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128" y="6550223"/>
            <a:ext cx="7848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current tenure structure of the housing stock in Shenzhen (</a:t>
            </a:r>
            <a:r>
              <a:rPr lang="en-US" sz="1400" dirty="0" err="1" smtClean="0">
                <a:solidFill>
                  <a:schemeClr val="bg1"/>
                </a:solidFill>
              </a:rPr>
              <a:t>Jiping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Peng</a:t>
            </a:r>
            <a:r>
              <a:rPr lang="en-US" sz="1400" dirty="0" smtClean="0">
                <a:solidFill>
                  <a:schemeClr val="bg1"/>
                </a:solidFill>
              </a:rPr>
              <a:t>, master thesis TU Delft, 2014)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4149080"/>
            <a:ext cx="3131841" cy="24320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95"/>
            <a:ext cx="6439737" cy="3912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1612" y="3717032"/>
            <a:ext cx="7092280" cy="512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zh-CN" sz="2000" b="1" dirty="0" smtClean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 algn="l"/>
            <a:endParaRPr lang="en-US" altLang="zh-CN" sz="2000" b="1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 algn="l"/>
            <a:r>
              <a:rPr lang="en-US" altLang="zh-CN" sz="20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Distribution of Urban villages in Shenzhen</a:t>
            </a:r>
          </a:p>
        </p:txBody>
      </p:sp>
      <p:pic>
        <p:nvPicPr>
          <p:cNvPr id="2" name="Picture 1" descr="c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0"/>
            <a:ext cx="2623716" cy="3935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32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7"/>
            <a:ext cx="6877836" cy="3672407"/>
          </a:xfrm>
          <a:prstGeom prst="rect">
            <a:avLst/>
          </a:prstGeom>
        </p:spPr>
      </p:pic>
      <p:pic>
        <p:nvPicPr>
          <p:cNvPr id="4" name="Picture 3" descr="2014-11-25 11.55.3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58" y="1412776"/>
            <a:ext cx="219624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HS_logo_PRINT_CMYK-cópi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392" y="4797152"/>
            <a:ext cx="2880320" cy="1440160"/>
          </a:xfrm>
          <a:prstGeom prst="rect">
            <a:avLst/>
          </a:prstGeom>
        </p:spPr>
      </p:pic>
      <p:pic>
        <p:nvPicPr>
          <p:cNvPr id="22" name="Picture 21" descr="Worldmap-NNT-e8w50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360040"/>
            <a:ext cx="63500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3" y="6648"/>
            <a:ext cx="4071417" cy="6480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687" y="6165304"/>
            <a:ext cx="2448273" cy="4793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3717032"/>
            <a:ext cx="1723634" cy="9686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455" y="5659233"/>
            <a:ext cx="1378225" cy="10101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3479" y="4293096"/>
            <a:ext cx="1892937" cy="17481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/>
          <a:srcRect t="5366"/>
          <a:stretch/>
        </p:blipFill>
        <p:spPr>
          <a:xfrm>
            <a:off x="5004048" y="5085184"/>
            <a:ext cx="831964" cy="776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1899" y="3789040"/>
            <a:ext cx="1224136" cy="11042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6083" y="3789040"/>
            <a:ext cx="1650248" cy="7003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4048" y="6165304"/>
            <a:ext cx="2126221" cy="514307"/>
          </a:xfrm>
          <a:prstGeom prst="rect">
            <a:avLst/>
          </a:prstGeom>
        </p:spPr>
      </p:pic>
      <p:pic>
        <p:nvPicPr>
          <p:cNvPr id="13" name="Picture 12" descr="ruboff52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3419510" cy="123596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08304" y="184482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Shenzhen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05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132856"/>
            <a:ext cx="7920880" cy="4780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aseline="30000" dirty="0" smtClean="0">
                <a:solidFill>
                  <a:srgbClr val="FF0000"/>
                </a:solidFill>
                <a:latin typeface="Arial Black"/>
                <a:cs typeface="Arial Black"/>
              </a:rPr>
              <a:t>Shenzhen Scenarios </a:t>
            </a:r>
          </a:p>
          <a:p>
            <a:pPr algn="ctr"/>
            <a:r>
              <a:rPr lang="en-US" sz="3200" baseline="30000" dirty="0" smtClean="0">
                <a:latin typeface="Arial Black"/>
                <a:cs typeface="Arial Black"/>
              </a:rPr>
              <a:t>A</a:t>
            </a:r>
            <a:r>
              <a:rPr lang="en-US" sz="3200" dirty="0" smtClean="0">
                <a:latin typeface="Arial Black"/>
                <a:cs typeface="Arial Black"/>
              </a:rPr>
              <a:t> </a:t>
            </a:r>
            <a:r>
              <a:rPr lang="en-US" sz="3200" baseline="30000" dirty="0" smtClean="0">
                <a:latin typeface="Arial Black"/>
                <a:cs typeface="Arial Black"/>
              </a:rPr>
              <a:t>platform of research and education 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In the past 3 years:</a:t>
            </a:r>
            <a:endParaRPr lang="en-US" sz="1400" baseline="300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algn="ctr"/>
            <a:endParaRPr lang="en-US" sz="2400" baseline="30000" dirty="0" smtClean="0"/>
          </a:p>
          <a:p>
            <a:pPr algn="ctr"/>
            <a:r>
              <a:rPr lang="en-US" sz="2400" baseline="30000" dirty="0" smtClean="0"/>
              <a:t>19 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students</a:t>
            </a:r>
            <a:r>
              <a:rPr lang="en-US" sz="2400" baseline="30000" dirty="0" smtClean="0"/>
              <a:t> enrolled:</a:t>
            </a:r>
            <a:r>
              <a:rPr lang="en-US" sz="2400" dirty="0" smtClean="0"/>
              <a:t> </a:t>
            </a:r>
            <a:r>
              <a:rPr lang="en-US" sz="2400" baseline="30000" dirty="0" smtClean="0"/>
              <a:t>7Dutch, 1Australian, 1 </a:t>
            </a:r>
            <a:r>
              <a:rPr lang="en-US" altLang="zh-CN" sz="2400" baseline="30000" dirty="0" smtClean="0"/>
              <a:t>L</a:t>
            </a:r>
            <a:r>
              <a:rPr lang="en-US" sz="2400" baseline="30000" dirty="0" smtClean="0"/>
              <a:t>ithuanian</a:t>
            </a:r>
            <a:r>
              <a:rPr lang="en-US" sz="2400" baseline="30000" dirty="0"/>
              <a:t>,</a:t>
            </a:r>
            <a:r>
              <a:rPr lang="en-US" sz="2400" baseline="30000" dirty="0" smtClean="0"/>
              <a:t> 1Indian, 9 Chinese</a:t>
            </a:r>
            <a:endParaRPr lang="en-US" sz="2400" baseline="30000" dirty="0"/>
          </a:p>
          <a:p>
            <a:pPr algn="ctr"/>
            <a:r>
              <a:rPr lang="en-US" sz="2400" baseline="30000" dirty="0" smtClean="0"/>
              <a:t>7 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Mentors</a:t>
            </a:r>
            <a:r>
              <a:rPr lang="en-US" sz="2400" baseline="30000" dirty="0" smtClean="0"/>
              <a:t> </a:t>
            </a:r>
            <a:r>
              <a:rPr lang="en-US" sz="2400" baseline="30000" dirty="0"/>
              <a:t>of </a:t>
            </a:r>
            <a:r>
              <a:rPr lang="en-US" sz="2400" baseline="30000" dirty="0" smtClean="0"/>
              <a:t>Spatial Planning and</a:t>
            </a:r>
            <a:r>
              <a:rPr lang="en-US" sz="2400" dirty="0" smtClean="0"/>
              <a:t> </a:t>
            </a:r>
            <a:r>
              <a:rPr lang="en-US" sz="2400" baseline="30000" dirty="0" smtClean="0"/>
              <a:t>Strategy/ OTB: </a:t>
            </a:r>
          </a:p>
          <a:p>
            <a:pPr algn="ctr"/>
            <a:r>
              <a:rPr lang="en-US" sz="2400" baseline="30000" dirty="0" smtClean="0"/>
              <a:t>Stephen </a:t>
            </a:r>
            <a:r>
              <a:rPr lang="en-US" sz="2400" baseline="30000" dirty="0"/>
              <a:t>Read/ Diego Sepulveda/ Lei </a:t>
            </a:r>
            <a:r>
              <a:rPr lang="en-US" sz="2400" baseline="30000" dirty="0" smtClean="0"/>
              <a:t>QU/ </a:t>
            </a:r>
            <a:r>
              <a:rPr lang="en-US" sz="2400" baseline="30000" dirty="0" err="1" smtClean="0"/>
              <a:t>Verena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Balz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Fransisco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Columbo</a:t>
            </a:r>
            <a:r>
              <a:rPr lang="en-US" sz="2400" baseline="30000" dirty="0" smtClean="0"/>
              <a:t>/ Vincent </a:t>
            </a:r>
            <a:r>
              <a:rPr lang="en-US" sz="2400" baseline="30000" dirty="0" err="1" smtClean="0"/>
              <a:t>Nadin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Akkelies</a:t>
            </a:r>
            <a:r>
              <a:rPr lang="en-US" sz="2400" baseline="30000" dirty="0" smtClean="0"/>
              <a:t> van </a:t>
            </a:r>
            <a:r>
              <a:rPr lang="en-US" sz="2400" baseline="30000" dirty="0" err="1" smtClean="0"/>
              <a:t>Nes</a:t>
            </a:r>
            <a:r>
              <a:rPr lang="en-US" sz="2400" baseline="30000" dirty="0" smtClean="0"/>
              <a:t>/ </a:t>
            </a:r>
            <a:r>
              <a:rPr lang="en-US" sz="2400" baseline="30000" dirty="0"/>
              <a:t>Evert </a:t>
            </a:r>
            <a:r>
              <a:rPr lang="en-US" sz="2400" baseline="30000" dirty="0" err="1"/>
              <a:t>Meijers</a:t>
            </a:r>
            <a:r>
              <a:rPr lang="en-US" sz="2400" baseline="30000" dirty="0"/>
              <a:t>/ </a:t>
            </a:r>
            <a:r>
              <a:rPr lang="en-US" sz="2400" baseline="30000" dirty="0" err="1"/>
              <a:t>Leeke</a:t>
            </a:r>
            <a:r>
              <a:rPr lang="en-US" sz="2400" baseline="30000" dirty="0"/>
              <a:t> </a:t>
            </a:r>
            <a:r>
              <a:rPr lang="en-US" sz="2400" baseline="30000" dirty="0" err="1"/>
              <a:t>Reinders</a:t>
            </a:r>
            <a:endParaRPr lang="en-US" sz="2400" baseline="30000" dirty="0"/>
          </a:p>
          <a:p>
            <a:pPr algn="ctr"/>
            <a:endParaRPr lang="en-US" sz="2400" baseline="30000" dirty="0" smtClean="0"/>
          </a:p>
          <a:p>
            <a:pPr algn="ctr"/>
            <a:r>
              <a:rPr lang="en-US" sz="2400" baseline="30000" dirty="0" smtClean="0"/>
              <a:t>10 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Mentors</a:t>
            </a:r>
            <a:r>
              <a:rPr lang="en-US" sz="2400" baseline="30000" dirty="0" smtClean="0"/>
              <a:t> of Urban Design/ Environmental Technology and Design/ Landscape Architecture: </a:t>
            </a:r>
          </a:p>
          <a:p>
            <a:pPr algn="ctr"/>
            <a:r>
              <a:rPr lang="en-US" sz="2400" baseline="30000" dirty="0" err="1" smtClean="0"/>
              <a:t>Machiel</a:t>
            </a:r>
            <a:r>
              <a:rPr lang="en-US" sz="2400" baseline="30000" dirty="0" smtClean="0"/>
              <a:t> van </a:t>
            </a:r>
            <a:r>
              <a:rPr lang="en-US" sz="2400" baseline="30000" dirty="0" err="1" smtClean="0"/>
              <a:t>Dorst</a:t>
            </a:r>
            <a:r>
              <a:rPr lang="en-US" sz="2400" baseline="30000" dirty="0" smtClean="0"/>
              <a:t>/ Luisa Calabrese/ Maurice </a:t>
            </a:r>
            <a:r>
              <a:rPr lang="en-US" sz="2400" baseline="30000" dirty="0" err="1" smtClean="0"/>
              <a:t>Harteveld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Daan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Zandbelt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Henco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Bekkering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Arjan</a:t>
            </a:r>
            <a:r>
              <a:rPr lang="en-US" sz="2400" baseline="30000" dirty="0" smtClean="0"/>
              <a:t> </a:t>
            </a:r>
            <a:r>
              <a:rPr lang="en-US" sz="2400" baseline="30000" dirty="0"/>
              <a:t>van </a:t>
            </a:r>
            <a:r>
              <a:rPr lang="en-US" sz="2400" baseline="30000" dirty="0" err="1" smtClean="0"/>
              <a:t>Timmeren</a:t>
            </a:r>
            <a:r>
              <a:rPr lang="en-US" sz="2400" baseline="30000" dirty="0" smtClean="0"/>
              <a:t>/Frank van der </a:t>
            </a:r>
            <a:r>
              <a:rPr lang="en-US" sz="2400" baseline="30000" dirty="0" err="1" smtClean="0"/>
              <a:t>Hoeven</a:t>
            </a:r>
            <a:r>
              <a:rPr lang="en-US" sz="2400" baseline="30000" dirty="0"/>
              <a:t>/ </a:t>
            </a:r>
            <a:r>
              <a:rPr lang="en-US" sz="2400" baseline="30000" dirty="0" smtClean="0"/>
              <a:t>Birgit </a:t>
            </a:r>
            <a:r>
              <a:rPr lang="en-US" sz="2400" baseline="30000" dirty="0" err="1" smtClean="0"/>
              <a:t>Hausleitner</a:t>
            </a:r>
            <a:r>
              <a:rPr lang="en-US" sz="2400" baseline="30000" dirty="0" smtClean="0"/>
              <a:t>  </a:t>
            </a:r>
          </a:p>
          <a:p>
            <a:pPr algn="ctr"/>
            <a:endParaRPr lang="en-US" sz="2400" baseline="30000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aseline="30000" dirty="0" smtClean="0">
                <a:solidFill>
                  <a:srgbClr val="FF0000"/>
                </a:solidFill>
              </a:rPr>
              <a:t>INTI </a:t>
            </a:r>
            <a:r>
              <a:rPr lang="en-US" sz="2400" baseline="30000" dirty="0">
                <a:solidFill>
                  <a:srgbClr val="FF0000"/>
                </a:solidFill>
              </a:rPr>
              <a:t>program director</a:t>
            </a:r>
            <a:r>
              <a:rPr lang="en-US" sz="2400" baseline="30000" dirty="0"/>
              <a:t>: Linda </a:t>
            </a:r>
            <a:r>
              <a:rPr lang="en-US" sz="2400" baseline="30000" dirty="0" err="1" smtClean="0"/>
              <a:t>Vlassenrood</a:t>
            </a:r>
            <a:endParaRPr lang="en-US" sz="2400" baseline="30000" dirty="0" smtClean="0"/>
          </a:p>
          <a:p>
            <a:pPr algn="ctr"/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79512" y="764704"/>
            <a:ext cx="861137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 Black"/>
                <a:cs typeface="Arial Black"/>
              </a:rPr>
              <a:t>Migration / Urban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75918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43000" y="764704"/>
            <a:ext cx="90010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Black"/>
                <a:cs typeface="Arial Black"/>
              </a:rPr>
              <a:t>Framework of the graduation projects: </a:t>
            </a:r>
          </a:p>
          <a:p>
            <a:endParaRPr lang="en-US" sz="2400" dirty="0" smtClean="0">
              <a:latin typeface="Arial Black"/>
              <a:cs typeface="Arial Black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Arial Black"/>
                <a:cs typeface="Arial Black"/>
              </a:rPr>
              <a:t>Shenzhen Scenarios: </a:t>
            </a:r>
            <a:r>
              <a:rPr lang="en-US" sz="2400" dirty="0" smtClean="0">
                <a:latin typeface="Arial"/>
                <a:cs typeface="Arial"/>
              </a:rPr>
              <a:t>to explore alternative ways of development, from the perspective of planning and design strategies.</a:t>
            </a:r>
          </a:p>
          <a:p>
            <a:endParaRPr lang="en-US" sz="2400" dirty="0" smtClean="0">
              <a:latin typeface="Arial Black"/>
              <a:cs typeface="Arial Black"/>
            </a:endParaRPr>
          </a:p>
          <a:p>
            <a:r>
              <a:rPr lang="en-US" sz="2400" dirty="0" smtClean="0">
                <a:latin typeface="Arial Black"/>
                <a:cs typeface="Arial Black"/>
              </a:rPr>
              <a:t>2012 Shenzhen Scenarios 1.0: </a:t>
            </a:r>
            <a:r>
              <a:rPr lang="en-US" sz="2400" dirty="0" smtClean="0">
                <a:solidFill>
                  <a:srgbClr val="FF0000"/>
                </a:solidFill>
                <a:latin typeface="Arial Black"/>
                <a:cs typeface="Arial Black"/>
              </a:rPr>
              <a:t>Local Scale</a:t>
            </a:r>
          </a:p>
          <a:p>
            <a:r>
              <a:rPr lang="en-US" dirty="0" smtClean="0">
                <a:latin typeface="Arial"/>
                <a:cs typeface="Arial"/>
              </a:rPr>
              <a:t>Informal development/ On-site upgrading/ Small </a:t>
            </a:r>
            <a:r>
              <a:rPr lang="en-US" dirty="0">
                <a:latin typeface="Arial"/>
                <a:cs typeface="Arial"/>
              </a:rPr>
              <a:t>interventions/ </a:t>
            </a:r>
            <a:r>
              <a:rPr lang="en-US" dirty="0" smtClean="0">
                <a:latin typeface="Arial"/>
                <a:cs typeface="Arial"/>
              </a:rPr>
              <a:t>Social </a:t>
            </a:r>
            <a:r>
              <a:rPr lang="en-US" dirty="0">
                <a:latin typeface="Arial"/>
                <a:cs typeface="Arial"/>
              </a:rPr>
              <a:t>interaction/ Transit oriented </a:t>
            </a:r>
            <a:r>
              <a:rPr lang="en-US" dirty="0" smtClean="0">
                <a:latin typeface="Arial"/>
                <a:cs typeface="Arial"/>
              </a:rPr>
              <a:t>development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sz="2400" dirty="0" smtClean="0">
                <a:latin typeface="Arial Black"/>
                <a:cs typeface="Arial Black"/>
              </a:rPr>
              <a:t>2013 Shenzhen Scenarios 2.0: </a:t>
            </a:r>
            <a:r>
              <a:rPr lang="en-US" sz="2400" dirty="0" err="1" smtClean="0">
                <a:solidFill>
                  <a:srgbClr val="FF0000"/>
                </a:solidFill>
                <a:latin typeface="Arial Black"/>
                <a:cs typeface="Arial Black"/>
              </a:rPr>
              <a:t>Liveability</a:t>
            </a:r>
            <a:endParaRPr lang="en-US" sz="2400" dirty="0">
              <a:solidFill>
                <a:srgbClr val="FF0000"/>
              </a:solidFill>
              <a:latin typeface="Arial Black"/>
              <a:cs typeface="Arial Black"/>
            </a:endParaRPr>
          </a:p>
          <a:p>
            <a:r>
              <a:rPr lang="en-US" dirty="0" smtClean="0">
                <a:latin typeface="Arial"/>
                <a:cs typeface="Arial"/>
              </a:rPr>
              <a:t>Affordable housing/ Agriculture landscape/ Memory </a:t>
            </a:r>
            <a:r>
              <a:rPr lang="en-US" dirty="0">
                <a:latin typeface="Arial"/>
                <a:cs typeface="Arial"/>
              </a:rPr>
              <a:t>of the </a:t>
            </a:r>
            <a:r>
              <a:rPr lang="en-US" dirty="0" smtClean="0">
                <a:latin typeface="Arial"/>
                <a:cs typeface="Arial"/>
              </a:rPr>
              <a:t>city/ Civic space / Socio</a:t>
            </a:r>
            <a:r>
              <a:rPr lang="en-US" dirty="0">
                <a:latin typeface="Arial"/>
                <a:cs typeface="Arial"/>
              </a:rPr>
              <a:t>-spatial </a:t>
            </a:r>
            <a:r>
              <a:rPr lang="en-US" dirty="0" smtClean="0">
                <a:latin typeface="Arial"/>
                <a:cs typeface="Arial"/>
              </a:rPr>
              <a:t>integration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sz="2400" dirty="0">
                <a:latin typeface="Arial Black"/>
                <a:cs typeface="Arial Black"/>
              </a:rPr>
              <a:t>2014 Shenzhen Scenarios </a:t>
            </a:r>
            <a:r>
              <a:rPr lang="en-US" sz="2400" dirty="0" smtClean="0">
                <a:latin typeface="Arial Black"/>
                <a:cs typeface="Arial Black"/>
              </a:rPr>
              <a:t>3.0: </a:t>
            </a:r>
            <a:r>
              <a:rPr lang="en-US" sz="2400" dirty="0" smtClean="0">
                <a:solidFill>
                  <a:srgbClr val="FF0000"/>
                </a:solidFill>
                <a:latin typeface="Arial Black"/>
                <a:cs typeface="Arial Black"/>
              </a:rPr>
              <a:t>Systems </a:t>
            </a:r>
            <a:r>
              <a:rPr lang="en-US" sz="2400" dirty="0">
                <a:solidFill>
                  <a:srgbClr val="FF0000"/>
                </a:solidFill>
                <a:latin typeface="Arial Black"/>
                <a:cs typeface="Arial Black"/>
              </a:rPr>
              <a:t>in Transition</a:t>
            </a:r>
          </a:p>
          <a:p>
            <a:r>
              <a:rPr lang="en-US" dirty="0" smtClean="0">
                <a:latin typeface="Arial"/>
                <a:cs typeface="Arial"/>
              </a:rPr>
              <a:t>Informal </a:t>
            </a:r>
            <a:r>
              <a:rPr lang="en-US" dirty="0">
                <a:latin typeface="Arial"/>
                <a:cs typeface="Arial"/>
              </a:rPr>
              <a:t>settlements/ </a:t>
            </a:r>
            <a:r>
              <a:rPr lang="en-US" dirty="0" smtClean="0">
                <a:latin typeface="Arial"/>
                <a:cs typeface="Arial"/>
              </a:rPr>
              <a:t>city networks/ </a:t>
            </a:r>
            <a:r>
              <a:rPr lang="en-US" dirty="0">
                <a:latin typeface="Arial"/>
                <a:cs typeface="Arial"/>
              </a:rPr>
              <a:t>green infrastructure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sz="2400" dirty="0" smtClean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3905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980728"/>
            <a:ext cx="71588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5F7DFB"/>
                </a:solidFill>
                <a:latin typeface="Arial"/>
                <a:cs typeface="Arial"/>
              </a:rPr>
              <a:t>From </a:t>
            </a:r>
            <a:r>
              <a:rPr lang="en-US" sz="2000" b="1" dirty="0" smtClean="0">
                <a:solidFill>
                  <a:srgbClr val="5F7DFB"/>
                </a:solidFill>
                <a:latin typeface="Arial"/>
                <a:cs typeface="Arial"/>
              </a:rPr>
              <a:t>the “</a:t>
            </a:r>
            <a:r>
              <a:rPr lang="en-US" sz="2400" b="1" dirty="0" smtClean="0">
                <a:solidFill>
                  <a:srgbClr val="5F7DFB"/>
                </a:solidFill>
                <a:latin typeface="Arial"/>
                <a:cs typeface="Arial"/>
              </a:rPr>
              <a:t>world factory</a:t>
            </a:r>
            <a:r>
              <a:rPr lang="en-US" sz="2000" b="1" dirty="0" smtClean="0">
                <a:solidFill>
                  <a:srgbClr val="5F7DFB"/>
                </a:solidFill>
                <a:latin typeface="Arial"/>
                <a:cs typeface="Arial"/>
              </a:rPr>
              <a:t>” to an “</a:t>
            </a:r>
            <a:r>
              <a:rPr lang="en-US" sz="2400" b="1" dirty="0" smtClean="0">
                <a:solidFill>
                  <a:srgbClr val="5F7DFB"/>
                </a:solidFill>
                <a:latin typeface="Arial"/>
                <a:cs typeface="Arial"/>
              </a:rPr>
              <a:t>international city</a:t>
            </a:r>
            <a:r>
              <a:rPr lang="en-US" sz="2000" b="1" dirty="0" smtClean="0">
                <a:solidFill>
                  <a:srgbClr val="5F7DFB"/>
                </a:solidFill>
                <a:latin typeface="Arial"/>
                <a:cs typeface="Arial"/>
              </a:rPr>
              <a:t>”</a:t>
            </a:r>
          </a:p>
          <a:p>
            <a:pPr algn="ctr"/>
            <a:endParaRPr lang="en-US" sz="2000" b="1" dirty="0">
              <a:solidFill>
                <a:srgbClr val="5F7DFB"/>
              </a:solidFill>
              <a:latin typeface="Arial"/>
              <a:ea typeface="Heiti SC Light"/>
              <a:cs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39301" y="1844824"/>
            <a:ext cx="6813396" cy="4137527"/>
            <a:chOff x="-4440" y="1124744"/>
            <a:chExt cx="9184952" cy="5577687"/>
          </a:xfrm>
        </p:grpSpPr>
        <p:pic>
          <p:nvPicPr>
            <p:cNvPr id="3" name="Picture 2" descr="images-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40" y="1124744"/>
              <a:ext cx="4280978" cy="2592288"/>
            </a:xfrm>
            <a:prstGeom prst="rect">
              <a:avLst/>
            </a:prstGeom>
          </p:spPr>
        </p:pic>
        <p:pic>
          <p:nvPicPr>
            <p:cNvPr id="5" name="Picture 4" descr="images-2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" t="30094"/>
            <a:stretch/>
          </p:blipFill>
          <p:spPr>
            <a:xfrm>
              <a:off x="4318000" y="1134533"/>
              <a:ext cx="4862512" cy="2582499"/>
            </a:xfrm>
            <a:prstGeom prst="rect">
              <a:avLst/>
            </a:prstGeom>
          </p:spPr>
        </p:pic>
        <p:pic>
          <p:nvPicPr>
            <p:cNvPr id="6" name="Picture 5" descr="images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43318"/>
              <a:ext cx="4283968" cy="2850785"/>
            </a:xfrm>
            <a:prstGeom prst="rect">
              <a:avLst/>
            </a:prstGeom>
          </p:spPr>
        </p:pic>
        <p:pic>
          <p:nvPicPr>
            <p:cNvPr id="7" name="Picture 6" descr="W020130816638760567359.jp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"/>
            <a:stretch/>
          </p:blipFill>
          <p:spPr>
            <a:xfrm>
              <a:off x="4334932" y="3839840"/>
              <a:ext cx="4809067" cy="28625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06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t="7652" r="1449" b="1309"/>
          <a:stretch/>
        </p:blipFill>
        <p:spPr>
          <a:xfrm>
            <a:off x="179512" y="0"/>
            <a:ext cx="4104455" cy="289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586" b="1"/>
          <a:stretch/>
        </p:blipFill>
        <p:spPr>
          <a:xfrm>
            <a:off x="179512" y="3064933"/>
            <a:ext cx="4104456" cy="3798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5" r="-10354" b="24444"/>
          <a:stretch/>
        </p:blipFill>
        <p:spPr>
          <a:xfrm>
            <a:off x="4504267" y="0"/>
            <a:ext cx="52662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2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3"/>
          <p:cNvGrpSpPr/>
          <p:nvPr/>
        </p:nvGrpSpPr>
        <p:grpSpPr>
          <a:xfrm>
            <a:off x="143490" y="836712"/>
            <a:ext cx="8893006" cy="4680520"/>
            <a:chOff x="-4143436" y="-1071594"/>
            <a:chExt cx="20359831" cy="10715676"/>
          </a:xfrm>
        </p:grpSpPr>
        <p:pic>
          <p:nvPicPr>
            <p:cNvPr id="3" name="Picture 38"/>
            <p:cNvPicPr>
              <a:picLocks noChangeAspect="1" noChangeArrowheads="1"/>
            </p:cNvPicPr>
            <p:nvPr/>
          </p:nvPicPr>
          <p:blipFill>
            <a:blip r:embed="rId2" cstate="print"/>
            <a:srcRect l="1563" t="15833" r="1562" b="8333"/>
            <a:stretch>
              <a:fillRect/>
            </a:stretch>
          </p:blipFill>
          <p:spPr bwMode="auto">
            <a:xfrm>
              <a:off x="-4143436" y="-1071594"/>
              <a:ext cx="13287436" cy="6500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9"/>
            <p:cNvPicPr>
              <a:picLocks noChangeAspect="1" noChangeArrowheads="1"/>
            </p:cNvPicPr>
            <p:nvPr/>
          </p:nvPicPr>
          <p:blipFill>
            <a:blip r:embed="rId3"/>
            <a:srcRect l="1042" t="15833" r="2604" b="8333"/>
            <a:stretch>
              <a:fillRect/>
            </a:stretch>
          </p:blipFill>
          <p:spPr bwMode="auto">
            <a:xfrm>
              <a:off x="3000364" y="-1071564"/>
              <a:ext cx="13215982" cy="6500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40"/>
            <p:cNvPicPr>
              <a:picLocks noChangeAspect="1" noChangeArrowheads="1"/>
            </p:cNvPicPr>
            <p:nvPr/>
          </p:nvPicPr>
          <p:blipFill>
            <a:blip r:embed="rId4"/>
            <a:srcRect l="1041" t="15833" r="2604" b="10000"/>
            <a:stretch>
              <a:fillRect/>
            </a:stretch>
          </p:blipFill>
          <p:spPr bwMode="auto">
            <a:xfrm>
              <a:off x="3000365" y="3286123"/>
              <a:ext cx="13216030" cy="6357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4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D6E7CE"/>
                </a:clrFrom>
                <a:clrTo>
                  <a:srgbClr val="D6E7CE">
                    <a:alpha val="0"/>
                  </a:srgbClr>
                </a:clrTo>
              </a:clrChange>
            </a:blip>
            <a:srcRect l="2082" t="15833" r="1562" b="10000"/>
            <a:stretch>
              <a:fillRect/>
            </a:stretch>
          </p:blipFill>
          <p:spPr bwMode="auto">
            <a:xfrm>
              <a:off x="-4143436" y="3286123"/>
              <a:ext cx="13216030" cy="6357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Rectangle 6"/>
          <p:cNvSpPr/>
          <p:nvPr/>
        </p:nvSpPr>
        <p:spPr>
          <a:xfrm>
            <a:off x="47533" y="467380"/>
            <a:ext cx="8291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latin typeface="Arial"/>
                <a:ea typeface="SimSun" pitchFamily="2" charset="-122"/>
                <a:cs typeface="Arial"/>
              </a:rPr>
              <a:t>The comprehensive plan of Shenzhen city (1996-2010)- Land use planning</a:t>
            </a:r>
            <a:endParaRPr lang="en-US" altLang="zh-CN" b="1" dirty="0">
              <a:latin typeface="Arial"/>
              <a:ea typeface="SimSun" pitchFamily="2" charset="-122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88224" y="5085184"/>
            <a:ext cx="2196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i="1" dirty="0" smtClean="0">
                <a:ea typeface="SimSun" pitchFamily="2" charset="-122"/>
                <a:cs typeface="Times New Roman" pitchFamily="18" charset="0"/>
              </a:rPr>
              <a:t>Source: Shenzhen municipality</a:t>
            </a:r>
            <a:endParaRPr lang="en-US" altLang="zh-CN" sz="1200" b="1" i="1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9512" y="5733256"/>
            <a:ext cx="9289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 smtClean="0">
                <a:latin typeface="Arial Black"/>
                <a:cs typeface="Arial Black"/>
              </a:rPr>
              <a:t>Spatial development in suburban districts</a:t>
            </a:r>
            <a:endParaRPr lang="en-US" altLang="zh-TW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572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3" b="9110"/>
          <a:stretch/>
        </p:blipFill>
        <p:spPr>
          <a:xfrm>
            <a:off x="0" y="876300"/>
            <a:ext cx="9144000" cy="48389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533" y="476672"/>
            <a:ext cx="8368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latin typeface="Arial"/>
                <a:ea typeface="SimSun" pitchFamily="2" charset="-122"/>
                <a:cs typeface="Arial"/>
              </a:rPr>
              <a:t>The comprehensive plan of Shenzhen city (2010-2020)- Land use planning</a:t>
            </a:r>
            <a:endParaRPr lang="en-US" altLang="zh-CN" b="1" dirty="0">
              <a:latin typeface="Arial"/>
              <a:ea typeface="SimSun" pitchFamily="2" charset="-122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88224" y="5229200"/>
            <a:ext cx="25276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i="1" dirty="0" smtClean="0">
                <a:ea typeface="SimSun" pitchFamily="2" charset="-122"/>
                <a:cs typeface="Times New Roman" pitchFamily="18" charset="0"/>
              </a:rPr>
              <a:t>Source: Shenzhen municipality, 2010</a:t>
            </a:r>
            <a:endParaRPr lang="en-US" altLang="zh-CN" sz="1200" b="1" i="1" dirty="0"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5733256"/>
            <a:ext cx="7003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latin typeface="Arial Black"/>
                <a:cs typeface="Arial Black"/>
              </a:rPr>
              <a:t>Spatial development in suburban district</a:t>
            </a:r>
            <a:endParaRPr lang="en-US" altLang="zh-TW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470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1898"/>
            <a:ext cx="9144000" cy="48542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43808" y="278092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Dalang</a:t>
            </a:r>
            <a:endParaRPr lang="en-US" dirty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pic>
        <p:nvPicPr>
          <p:cNvPr id="21" name="Picture 20" descr="MATTHIJS P1 Presentation 9-11-2012-3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1" b="23978"/>
          <a:stretch/>
        </p:blipFill>
        <p:spPr>
          <a:xfrm>
            <a:off x="4355976" y="446466"/>
            <a:ext cx="3836144" cy="1668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DSC03918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 t="5556" b="28703"/>
          <a:stretch/>
        </p:blipFill>
        <p:spPr>
          <a:xfrm>
            <a:off x="4355976" y="2246666"/>
            <a:ext cx="3871888" cy="1902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251520" y="620688"/>
            <a:ext cx="8611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Black"/>
                <a:cs typeface="Arial Black"/>
              </a:rPr>
              <a:t>Sites </a:t>
            </a:r>
            <a:r>
              <a:rPr lang="en-US" dirty="0" smtClean="0">
                <a:latin typeface="Arial"/>
                <a:cs typeface="Arial"/>
              </a:rPr>
              <a:t>(Shenzhen Scenarios </a:t>
            </a:r>
            <a:r>
              <a:rPr lang="en-US" dirty="0">
                <a:latin typeface="Arial"/>
                <a:cs typeface="Arial"/>
              </a:rPr>
              <a:t>4</a:t>
            </a:r>
            <a:r>
              <a:rPr lang="en-US" dirty="0" smtClean="0">
                <a:latin typeface="Arial"/>
                <a:cs typeface="Arial"/>
              </a:rPr>
              <a:t>.0)</a:t>
            </a:r>
            <a:endParaRPr lang="nl-NL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1800" y="155679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Arial Black"/>
                <a:cs typeface="Arial Black"/>
              </a:rPr>
              <a:t>Guangming</a:t>
            </a:r>
            <a:r>
              <a:rPr lang="en-US" dirty="0" smtClean="0">
                <a:solidFill>
                  <a:schemeClr val="bg1"/>
                </a:solidFill>
                <a:latin typeface="Arial Black"/>
                <a:cs typeface="Arial Black"/>
              </a:rPr>
              <a:t> </a:t>
            </a:r>
          </a:p>
          <a:p>
            <a:r>
              <a:rPr lang="en-US" dirty="0" smtClean="0">
                <a:solidFill>
                  <a:schemeClr val="bg1"/>
                </a:solidFill>
                <a:latin typeface="Arial Black"/>
                <a:cs typeface="Arial Black"/>
              </a:rPr>
              <a:t>New Town</a:t>
            </a:r>
            <a:endParaRPr lang="en-U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4275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ATTHIJS P1 Presentation 9-11-2012-13.jpg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7" b="7809"/>
          <a:stretch/>
        </p:blipFill>
        <p:spPr>
          <a:xfrm>
            <a:off x="-1" y="1052737"/>
            <a:ext cx="7114009" cy="3456384"/>
          </a:xfrm>
          <a:prstGeom prst="rect">
            <a:avLst/>
          </a:prstGeom>
        </p:spPr>
      </p:pic>
      <p:pic>
        <p:nvPicPr>
          <p:cNvPr id="3" name="Picture 2" descr="2014-11-25 11.55.3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052736"/>
            <a:ext cx="2062088" cy="34480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1520" y="1484784"/>
            <a:ext cx="54726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latin typeface="Arial"/>
                <a:cs typeface="Arial"/>
              </a:rPr>
              <a:t>2015 Shenzhen </a:t>
            </a:r>
            <a:r>
              <a:rPr lang="en-US" altLang="zh-CN" sz="2800" b="1" dirty="0">
                <a:latin typeface="Arial"/>
                <a:cs typeface="Arial"/>
              </a:rPr>
              <a:t>Scenarios 4.0</a:t>
            </a: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Arial"/>
                <a:cs typeface="Arial"/>
              </a:rPr>
              <a:t>Inclusive </a:t>
            </a:r>
            <a:r>
              <a:rPr lang="en-US" altLang="zh-CN" sz="2800" b="1" dirty="0" smtClean="0">
                <a:solidFill>
                  <a:srgbClr val="FF0000"/>
                </a:solidFill>
                <a:latin typeface="Arial"/>
                <a:cs typeface="Arial"/>
              </a:rPr>
              <a:t>Development</a:t>
            </a:r>
          </a:p>
          <a:p>
            <a:pPr algn="ctr"/>
            <a:endParaRPr lang="en-US" sz="2800" b="1" dirty="0">
              <a:latin typeface="Arial"/>
              <a:cs typeface="Arial"/>
            </a:endParaRP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Industrial upgrading</a:t>
            </a: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Social construction</a:t>
            </a: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Environmental recovery</a:t>
            </a:r>
            <a:endParaRPr lang="en-GB" sz="2800" b="1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13176"/>
            <a:ext cx="2458061" cy="18448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753" y="5013175"/>
            <a:ext cx="2458064" cy="1844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24" y="5013176"/>
            <a:ext cx="2459765" cy="18448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9062" y="5013176"/>
            <a:ext cx="2461450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4-11-25 10.33.58 cop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-243408"/>
            <a:ext cx="4101353" cy="6858000"/>
          </a:xfrm>
          <a:prstGeom prst="rect">
            <a:avLst/>
          </a:prstGeom>
        </p:spPr>
      </p:pic>
      <p:pic>
        <p:nvPicPr>
          <p:cNvPr id="4" name="Picture 3" descr="2014-11-25 15.33.16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779912" cy="2260536"/>
          </a:xfrm>
          <a:prstGeom prst="rect">
            <a:avLst/>
          </a:prstGeom>
        </p:spPr>
      </p:pic>
      <p:pic>
        <p:nvPicPr>
          <p:cNvPr id="5" name="Picture 4" descr="2014-11-26 12.30.0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20592"/>
            <a:ext cx="3779912" cy="2260536"/>
          </a:xfrm>
          <a:prstGeom prst="rect">
            <a:avLst/>
          </a:prstGeom>
        </p:spPr>
      </p:pic>
      <p:pic>
        <p:nvPicPr>
          <p:cNvPr id="6" name="Picture 5" descr="2014-12-04 19.05.3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24849"/>
            <a:ext cx="3779911" cy="22605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51919" y="5103674"/>
            <a:ext cx="52920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Field study in November</a:t>
            </a:r>
            <a:endParaRPr lang="en-US" sz="2000" b="1" dirty="0" smtClean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Meeting People </a:t>
            </a:r>
          </a:p>
          <a:p>
            <a:r>
              <a:rPr lang="en-US" sz="1200" dirty="0">
                <a:latin typeface="Arial"/>
                <a:cs typeface="Arial"/>
              </a:rPr>
              <a:t>migrants, planners</a:t>
            </a:r>
            <a:r>
              <a:rPr lang="en-US" sz="1200" dirty="0" smtClean="0">
                <a:latin typeface="Arial"/>
                <a:cs typeface="Arial"/>
              </a:rPr>
              <a:t>, designers, and scholars</a:t>
            </a:r>
          </a:p>
          <a:p>
            <a:r>
              <a:rPr lang="en-US" b="1" dirty="0" smtClean="0">
                <a:latin typeface="Arial"/>
                <a:cs typeface="Arial"/>
              </a:rPr>
              <a:t>Walking in the city </a:t>
            </a:r>
          </a:p>
          <a:p>
            <a:r>
              <a:rPr lang="en-US" sz="1200" dirty="0">
                <a:latin typeface="Arial"/>
                <a:cs typeface="Arial"/>
              </a:rPr>
              <a:t>urban villages, industrial parks and community </a:t>
            </a:r>
            <a:r>
              <a:rPr lang="en-US" sz="1200" dirty="0" smtClean="0">
                <a:latin typeface="Arial"/>
                <a:cs typeface="Arial"/>
              </a:rPr>
              <a:t>centers </a:t>
            </a:r>
          </a:p>
          <a:p>
            <a:r>
              <a:rPr lang="en-US" sz="1200" dirty="0" smtClean="0">
                <a:latin typeface="Arial"/>
                <a:cs typeface="Arial"/>
              </a:rPr>
              <a:t>(The ‘Shenzhen Scenarios’ group of 2014)</a:t>
            </a:r>
            <a:endParaRPr lang="nl-NL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690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22458</TotalTime>
  <Words>422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 Delft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 Qu - BK</dc:creator>
  <cp:lastModifiedBy>Verena Balz - BK</cp:lastModifiedBy>
  <cp:revision>679</cp:revision>
  <cp:lastPrinted>2014-01-12T15:40:24Z</cp:lastPrinted>
  <dcterms:created xsi:type="dcterms:W3CDTF">2011-11-08T13:17:57Z</dcterms:created>
  <dcterms:modified xsi:type="dcterms:W3CDTF">2015-09-10T12:30:29Z</dcterms:modified>
</cp:coreProperties>
</file>