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2" r:id="rId2"/>
    <p:sldId id="309" r:id="rId3"/>
    <p:sldId id="290" r:id="rId4"/>
    <p:sldId id="294" r:id="rId5"/>
    <p:sldId id="352" r:id="rId6"/>
    <p:sldId id="353" r:id="rId7"/>
    <p:sldId id="365" r:id="rId8"/>
    <p:sldId id="349" r:id="rId9"/>
    <p:sldId id="350" r:id="rId10"/>
    <p:sldId id="315" r:id="rId11"/>
    <p:sldId id="355" r:id="rId12"/>
    <p:sldId id="356" r:id="rId13"/>
    <p:sldId id="348" r:id="rId14"/>
    <p:sldId id="363" r:id="rId15"/>
    <p:sldId id="360" r:id="rId16"/>
    <p:sldId id="359" r:id="rId17"/>
    <p:sldId id="357" r:id="rId18"/>
    <p:sldId id="371" r:id="rId19"/>
    <p:sldId id="372" r:id="rId20"/>
    <p:sldId id="366" r:id="rId21"/>
    <p:sldId id="327" r:id="rId22"/>
    <p:sldId id="368" r:id="rId23"/>
    <p:sldId id="364" r:id="rId24"/>
    <p:sldId id="373" r:id="rId25"/>
    <p:sldId id="329" r:id="rId26"/>
    <p:sldId id="367" r:id="rId27"/>
    <p:sldId id="345" r:id="rId28"/>
    <p:sldId id="331" r:id="rId29"/>
    <p:sldId id="334" r:id="rId30"/>
    <p:sldId id="337" r:id="rId31"/>
    <p:sldId id="338" r:id="rId32"/>
    <p:sldId id="370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1666" y="-2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EF704-BB88-AD4E-8C35-FFFA378EE644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526A-982C-B745-B99F-9DCFD1831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406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EF704-BB88-AD4E-8C35-FFFA378EE644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526A-982C-B745-B99F-9DCFD1831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759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EF704-BB88-AD4E-8C35-FFFA378EE644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526A-982C-B745-B99F-9DCFD1831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44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EF704-BB88-AD4E-8C35-FFFA378EE644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526A-982C-B745-B99F-9DCFD1831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289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EF704-BB88-AD4E-8C35-FFFA378EE644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526A-982C-B745-B99F-9DCFD1831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834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EF704-BB88-AD4E-8C35-FFFA378EE644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526A-982C-B745-B99F-9DCFD1831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353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EF704-BB88-AD4E-8C35-FFFA378EE644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526A-982C-B745-B99F-9DCFD1831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254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EF704-BB88-AD4E-8C35-FFFA378EE644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526A-982C-B745-B99F-9DCFD1831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208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EF704-BB88-AD4E-8C35-FFFA378EE644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526A-982C-B745-B99F-9DCFD1831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683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EF704-BB88-AD4E-8C35-FFFA378EE644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526A-982C-B745-B99F-9DCFD1831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515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EF704-BB88-AD4E-8C35-FFFA378EE644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526A-982C-B745-B99F-9DCFD1831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7624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13788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8230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3EF704-BB88-AD4E-8C35-FFFA378EE644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C526A-982C-B745-B99F-9DCFD1831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582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C:%5CUsers%5CJ%5CAppData%5CRoaming%5CTencent%5CUsers%5C3869273%5CQQ%5CWinTemp%5CRichOle%5C~WO4PBSLICT_61F%60Z28VN~6.pn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emf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hyperlink" Target="http://motivetravel.com.au/guangzhou-visa-free-stopover/" TargetMode="Externa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6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5.pn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hoto_lar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77" y="5599279"/>
            <a:ext cx="1683788" cy="168378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142" y="6095832"/>
            <a:ext cx="1594219" cy="5420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698" y="0"/>
            <a:ext cx="4997302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28078" y="449997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/>
              <a:t>Migration </a:t>
            </a:r>
          </a:p>
          <a:p>
            <a:r>
              <a:rPr lang="en-US" b="1" dirty="0"/>
              <a:t>I</a:t>
            </a:r>
            <a:r>
              <a:rPr lang="en-US" b="1" dirty="0" smtClean="0"/>
              <a:t>ndustrial upgrading </a:t>
            </a:r>
          </a:p>
          <a:p>
            <a:r>
              <a:rPr lang="en-US" b="1" dirty="0"/>
              <a:t>U</a:t>
            </a:r>
            <a:r>
              <a:rPr lang="en-US" b="1" dirty="0" smtClean="0"/>
              <a:t>rban regeneration</a:t>
            </a:r>
          </a:p>
          <a:p>
            <a:r>
              <a:rPr lang="en-US" b="1" dirty="0" smtClean="0"/>
              <a:t>History/Heritage </a:t>
            </a:r>
          </a:p>
          <a:p>
            <a:r>
              <a:rPr lang="en-US" b="1" dirty="0" smtClean="0"/>
              <a:t>Green blue city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0346" y="1982800"/>
            <a:ext cx="4117834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>
                <a:latin typeface="Arial"/>
                <a:cs typeface="Arial"/>
              </a:rPr>
              <a:t>Transforming </a:t>
            </a:r>
            <a:endParaRPr lang="en-US" sz="4800" b="1" dirty="0" smtClean="0">
              <a:latin typeface="Arial"/>
              <a:cs typeface="Arial"/>
            </a:endParaRPr>
          </a:p>
          <a:p>
            <a:r>
              <a:rPr lang="en-US" sz="4800" b="1" dirty="0" smtClean="0">
                <a:latin typeface="Arial"/>
                <a:cs typeface="Arial"/>
              </a:rPr>
              <a:t>Chinese </a:t>
            </a:r>
          </a:p>
          <a:p>
            <a:r>
              <a:rPr lang="en-US" sz="4800" b="1" dirty="0" smtClean="0">
                <a:latin typeface="Arial"/>
                <a:cs typeface="Arial"/>
              </a:rPr>
              <a:t>Cities</a:t>
            </a:r>
            <a:endParaRPr lang="en-US" sz="4800" dirty="0">
              <a:latin typeface="Arial"/>
              <a:cs typeface="Arial"/>
            </a:endParaRPr>
          </a:p>
        </p:txBody>
      </p:sp>
      <p:pic>
        <p:nvPicPr>
          <p:cNvPr id="6" name="Picture 5" descr="cropped-complex-cities-logo-daring_web03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78" y="-303200"/>
            <a:ext cx="1479683" cy="190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63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qlei\Desktop\Wuhan conference\Chinama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006" y="260648"/>
            <a:ext cx="4429498" cy="5359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128078" y="260648"/>
            <a:ext cx="5884082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00" b="1" dirty="0" smtClean="0">
                <a:solidFill>
                  <a:srgbClr val="000000"/>
                </a:solidFill>
                <a:latin typeface="Arial"/>
                <a:cs typeface="Arial"/>
              </a:rPr>
              <a:t>Urban </a:t>
            </a:r>
            <a:r>
              <a:rPr lang="en-US" sz="2100" b="1" dirty="0">
                <a:solidFill>
                  <a:srgbClr val="000000"/>
                </a:solidFill>
                <a:latin typeface="Arial"/>
                <a:cs typeface="Arial"/>
              </a:rPr>
              <a:t>and regional development in China</a:t>
            </a:r>
            <a:endParaRPr lang="nl-NL" sz="2100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The 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growth of big cities and 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(10) large agglomerations</a:t>
            </a:r>
          </a:p>
          <a:p>
            <a:endParaRPr lang="en-US" b="1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1/10 Land</a:t>
            </a: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1/3 population</a:t>
            </a: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1/2 GDP</a:t>
            </a:r>
          </a:p>
          <a:p>
            <a:endParaRPr lang="nl-NL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2914587"/>
            <a:ext cx="5934654" cy="38987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Oval 1"/>
          <p:cNvSpPr/>
          <p:nvPr/>
        </p:nvSpPr>
        <p:spPr>
          <a:xfrm>
            <a:off x="8044796" y="2381275"/>
            <a:ext cx="576064" cy="56677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Oval 12"/>
          <p:cNvSpPr/>
          <p:nvPr/>
        </p:nvSpPr>
        <p:spPr>
          <a:xfrm>
            <a:off x="7668344" y="1591235"/>
            <a:ext cx="576064" cy="56677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Oval 14"/>
          <p:cNvSpPr/>
          <p:nvPr/>
        </p:nvSpPr>
        <p:spPr>
          <a:xfrm>
            <a:off x="7468732" y="3212976"/>
            <a:ext cx="576064" cy="56677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Oval 7"/>
          <p:cNvSpPr/>
          <p:nvPr/>
        </p:nvSpPr>
        <p:spPr>
          <a:xfrm>
            <a:off x="6774137" y="2529602"/>
            <a:ext cx="576064" cy="56677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064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7404"/>
            <a:ext cx="8886645" cy="4639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66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533" y="1489648"/>
            <a:ext cx="5791673" cy="38274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8" name="Group 7"/>
          <p:cNvGrpSpPr/>
          <p:nvPr/>
        </p:nvGrpSpPr>
        <p:grpSpPr>
          <a:xfrm>
            <a:off x="3327399" y="1489648"/>
            <a:ext cx="2887130" cy="2218752"/>
            <a:chOff x="3327399" y="1489648"/>
            <a:chExt cx="2887130" cy="2218752"/>
          </a:xfrm>
        </p:grpSpPr>
        <p:sp>
          <p:nvSpPr>
            <p:cNvPr id="2" name="Oval 1"/>
            <p:cNvSpPr/>
            <p:nvPr/>
          </p:nvSpPr>
          <p:spPr>
            <a:xfrm>
              <a:off x="4715933" y="2302933"/>
              <a:ext cx="524933" cy="1405467"/>
            </a:xfrm>
            <a:prstGeom prst="ellipse">
              <a:avLst/>
            </a:prstGeom>
            <a:noFill/>
            <a:ln w="38100" cmpd="sng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3869267" y="1489648"/>
              <a:ext cx="524933" cy="1405467"/>
            </a:xfrm>
            <a:prstGeom prst="ellipse">
              <a:avLst/>
            </a:prstGeom>
            <a:noFill/>
            <a:ln w="38100" cmpd="sng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605862" y="3215735"/>
              <a:ext cx="16086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Shenzhen</a:t>
              </a:r>
              <a:endParaRPr lang="en-US" b="1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327399" y="2814138"/>
              <a:ext cx="16086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Guangzhou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330778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282"/>
            <a:ext cx="9144000" cy="671208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047067" y="2552468"/>
            <a:ext cx="162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Guangzhou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469467" y="3924066"/>
            <a:ext cx="162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Shenzhen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19619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504"/>
            <a:ext cx="9144000" cy="67032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47067" y="2552468"/>
            <a:ext cx="162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Guangzhou</a:t>
            </a: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469467" y="3924066"/>
            <a:ext cx="162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Shenzhen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266020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5124" b="4042"/>
          <a:stretch/>
        </p:blipFill>
        <p:spPr>
          <a:xfrm>
            <a:off x="0" y="1035195"/>
            <a:ext cx="5563458" cy="4716552"/>
          </a:xfrm>
          <a:prstGeom prst="rect">
            <a:avLst/>
          </a:prstGeom>
        </p:spPr>
      </p:pic>
      <p:pic>
        <p:nvPicPr>
          <p:cNvPr id="4" name="Picture 3" descr="Description: C:\Users\J\AppData\Roaming\Tencent\Users\3869273\QQ\WinTemp\RichOle\~WO4PBSLICT_61F`Z28VN~6.pn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35"/>
          <a:stretch>
            <a:fillRect/>
          </a:stretch>
        </p:blipFill>
        <p:spPr bwMode="auto">
          <a:xfrm>
            <a:off x="3602967" y="1323061"/>
            <a:ext cx="3086798" cy="1691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6366" y="3381080"/>
            <a:ext cx="3332886" cy="5305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9765" y="3939226"/>
            <a:ext cx="1375236" cy="12405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12501" y="4003565"/>
            <a:ext cx="1339100" cy="123669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78933" y="2212035"/>
            <a:ext cx="1964267" cy="461665"/>
          </a:xfrm>
          <a:prstGeom prst="rect">
            <a:avLst/>
          </a:prstGeom>
          <a:solidFill>
            <a:schemeClr val="tx2">
              <a:lumMod val="60000"/>
              <a:lumOff val="40000"/>
              <a:alpha val="46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/>
                <a:cs typeface="Arial"/>
              </a:rPr>
              <a:t>Guangzhou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12533" y="3752966"/>
            <a:ext cx="1727200" cy="461665"/>
          </a:xfrm>
          <a:prstGeom prst="rect">
            <a:avLst/>
          </a:prstGeom>
          <a:solidFill>
            <a:schemeClr val="lt1">
              <a:alpha val="49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/>
                <a:cs typeface="Arial"/>
              </a:rPr>
              <a:t>Shenzhen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43200" y="4531899"/>
            <a:ext cx="2047567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/>
                <a:cs typeface="Arial"/>
              </a:rPr>
              <a:t>Hong Kong</a:t>
            </a:r>
            <a:endParaRPr lang="en-US" sz="24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002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4871890" y="6584333"/>
            <a:ext cx="43579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bg1"/>
                </a:solidFill>
              </a:rPr>
              <a:t>Department of Urbanism, Faculty of Architecture</a:t>
            </a:r>
            <a:endParaRPr lang="nl-NL" sz="1600" dirty="0">
              <a:solidFill>
                <a:schemeClr val="bg1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3" y="2608071"/>
            <a:ext cx="7005442" cy="3757212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3059832" y="6165304"/>
            <a:ext cx="39441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/>
              <a:t>The boundary of Shenzhen SEZ </a:t>
            </a:r>
          </a:p>
          <a:p>
            <a:r>
              <a:rPr lang="en-US" sz="1200" dirty="0" smtClean="0"/>
              <a:t>image source: Hao, 2012 </a:t>
            </a:r>
            <a:endParaRPr lang="nl-NL" sz="1200" dirty="0"/>
          </a:p>
        </p:txBody>
      </p:sp>
      <p:sp>
        <p:nvSpPr>
          <p:cNvPr id="13" name="Rectangle 12"/>
          <p:cNvSpPr/>
          <p:nvPr/>
        </p:nvSpPr>
        <p:spPr>
          <a:xfrm>
            <a:off x="179512" y="194072"/>
            <a:ext cx="59766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  <a:latin typeface="Arial"/>
                <a:cs typeface="Arial"/>
              </a:rPr>
              <a:t>Shenzhen in 1980s</a:t>
            </a: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-planning for a Special Economic Zone (SEZ)</a:t>
            </a: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lang="en-US" altLang="zh-CN" dirty="0" smtClean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lanning for a city at the same time</a:t>
            </a: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-starting with infrastructure </a:t>
            </a:r>
          </a:p>
          <a:p>
            <a:endParaRPr lang="en-US" dirty="0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4" t="7500" b="13000"/>
          <a:stretch/>
        </p:blipFill>
        <p:spPr>
          <a:xfrm>
            <a:off x="5436096" y="194072"/>
            <a:ext cx="3707904" cy="2689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41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H1A"/>
          <p:cNvPicPr>
            <a:picLocks noChangeAspect="1" noChangeArrowheads="1"/>
          </p:cNvPicPr>
          <p:nvPr/>
        </p:nvPicPr>
        <p:blipFill>
          <a:blip r:embed="rId2"/>
          <a:srcRect t="9578"/>
          <a:stretch>
            <a:fillRect/>
          </a:stretch>
        </p:blipFill>
        <p:spPr bwMode="auto">
          <a:xfrm>
            <a:off x="-1" y="129156"/>
            <a:ext cx="9144001" cy="3371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TIFF#61"/>
          <p:cNvPicPr>
            <a:picLocks noChangeAspect="1" noChangeArrowheads="1"/>
          </p:cNvPicPr>
          <p:nvPr/>
        </p:nvPicPr>
        <p:blipFill>
          <a:blip r:embed="rId3"/>
          <a:srcRect t="3754" b="9821"/>
          <a:stretch>
            <a:fillRect/>
          </a:stretch>
        </p:blipFill>
        <p:spPr bwMode="auto">
          <a:xfrm>
            <a:off x="-36512" y="3702198"/>
            <a:ext cx="9180512" cy="3155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-24"/>
            <a:ext cx="8891464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kern="0" dirty="0" smtClean="0">
                <a:solidFill>
                  <a:srgbClr val="000000"/>
                </a:solidFill>
                <a:latin typeface="Arial Black"/>
                <a:ea typeface="+mj-ea"/>
                <a:cs typeface="Arial Black"/>
              </a:rPr>
              <a:t>Shenzhen speed: </a:t>
            </a:r>
            <a:r>
              <a:rPr kumimoji="1" lang="en-US" altLang="zh-CN" sz="2000" kern="0" dirty="0" smtClean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30 years of development, a miracle of planning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kern="0" dirty="0" smtClean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from a series of villages to a metropolis of 13 million population  </a:t>
            </a:r>
            <a:endParaRPr kumimoji="1" lang="zh-CN" altLang="en-US" sz="120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615608" y="6453336"/>
            <a:ext cx="3528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 dirty="0" smtClean="0">
                <a:solidFill>
                  <a:schemeClr val="bg1"/>
                </a:solidFill>
              </a:rPr>
              <a:t>Photos from </a:t>
            </a:r>
            <a:r>
              <a:rPr lang="en-US" sz="1200" i="1" dirty="0" err="1" smtClean="0">
                <a:solidFill>
                  <a:schemeClr val="bg1"/>
                </a:solidFill>
              </a:rPr>
              <a:t>Weiwen</a:t>
            </a:r>
            <a:r>
              <a:rPr lang="en-US" sz="1200" i="1" dirty="0" smtClean="0">
                <a:solidFill>
                  <a:schemeClr val="bg1"/>
                </a:solidFill>
              </a:rPr>
              <a:t> Huang</a:t>
            </a:r>
            <a:endParaRPr lang="en-US" sz="12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27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7734" y="1051081"/>
            <a:ext cx="9262533" cy="2795202"/>
          </a:xfrm>
          <a:prstGeom prst="rect">
            <a:avLst/>
          </a:prstGeom>
        </p:spPr>
      </p:pic>
      <p:pic>
        <p:nvPicPr>
          <p:cNvPr id="3" name="Picture 2" descr="images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7192"/>
            <a:ext cx="3175629" cy="1922959"/>
          </a:xfrm>
          <a:prstGeom prst="rect">
            <a:avLst/>
          </a:prstGeom>
        </p:spPr>
      </p:pic>
      <p:pic>
        <p:nvPicPr>
          <p:cNvPr id="4" name="Picture 3" descr="images-2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" t="30094"/>
          <a:stretch/>
        </p:blipFill>
        <p:spPr>
          <a:xfrm>
            <a:off x="3155586" y="3984453"/>
            <a:ext cx="3607011" cy="19156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34357" t="18365" b="17355"/>
          <a:stretch/>
        </p:blipFill>
        <p:spPr>
          <a:xfrm>
            <a:off x="6027009" y="3984453"/>
            <a:ext cx="3116990" cy="1915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66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0400"/>
            <a:ext cx="9144000" cy="55317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86667" y="5897828"/>
            <a:ext cx="575733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/>
              <a:t>The formation process of urban villages in Shenzhen and the image of Hubei village.</a:t>
            </a:r>
          </a:p>
          <a:p>
            <a:pPr algn="r"/>
            <a:r>
              <a:rPr lang="en-US" dirty="0"/>
              <a:t>Source: drawings from Zhang, F., 2013: P.24, P.</a:t>
            </a:r>
            <a:r>
              <a:rPr lang="en-US" dirty="0" smtClean="0"/>
              <a:t>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467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2600"/>
            <a:ext cx="9144000" cy="588508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86667" y="5897828"/>
            <a:ext cx="57573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/>
              <a:t>The formation process of urban villages in </a:t>
            </a:r>
            <a:r>
              <a:rPr lang="en-US" dirty="0" smtClean="0"/>
              <a:t>Shenzhen</a:t>
            </a:r>
            <a:endParaRPr lang="en-US" dirty="0"/>
          </a:p>
          <a:p>
            <a:pPr algn="r"/>
            <a:r>
              <a:rPr lang="en-US" dirty="0"/>
              <a:t>Source: drawings from Zhang, F., 2013: P.24, P.</a:t>
            </a:r>
            <a:r>
              <a:rPr lang="en-US" dirty="0" smtClean="0"/>
              <a:t>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72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6000"/>
            <a:ext cx="9144000" cy="482138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5837382"/>
            <a:ext cx="8788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Locations of urban villages in Shenzhen, most of which are concentrated in peripheral districts (</a:t>
            </a:r>
            <a:r>
              <a:rPr lang="en-US" dirty="0" smtClean="0"/>
              <a:t>Source: Urban </a:t>
            </a:r>
            <a:r>
              <a:rPr lang="en-US" dirty="0"/>
              <a:t>Planning &amp; Design Institute of Shenzhen)</a:t>
            </a:r>
          </a:p>
        </p:txBody>
      </p:sp>
    </p:spTree>
    <p:extLst>
      <p:ext uri="{BB962C8B-B14F-4D97-AF65-F5344CB8AC3E}">
        <p14:creationId xmlns:p14="http://schemas.microsoft.com/office/powerpoint/2010/main" val="413101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269348" y="426730"/>
            <a:ext cx="43531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latin typeface="Arial"/>
                <a:cs typeface="Arial"/>
              </a:rPr>
              <a:t>Rural industrialization and its impacts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latin typeface="Arial"/>
                <a:cs typeface="Arial"/>
              </a:rPr>
              <a:t>on the natural environment</a:t>
            </a:r>
            <a:endParaRPr lang="nl-NL" dirty="0">
              <a:latin typeface="Arial"/>
              <a:cs typeface="Arial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254" y="620688"/>
            <a:ext cx="4069226" cy="531204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69348" y="2420888"/>
            <a:ext cx="1248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NL" b="1" dirty="0"/>
              <a:t>Mangroves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85" y="2888712"/>
            <a:ext cx="3889108" cy="2996952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3333294" y="1268760"/>
            <a:ext cx="14899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NL" b="1" dirty="0" smtClean="0"/>
              <a:t>Water system</a:t>
            </a:r>
            <a:endParaRPr lang="nl-NL" b="1" dirty="0"/>
          </a:p>
        </p:txBody>
      </p:sp>
    </p:spTree>
    <p:extLst>
      <p:ext uri="{BB962C8B-B14F-4D97-AF65-F5344CB8AC3E}">
        <p14:creationId xmlns:p14="http://schemas.microsoft.com/office/powerpoint/2010/main" val="136520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04435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22110"/>
            <a:ext cx="9144000" cy="207168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2847" y="2133600"/>
            <a:ext cx="880038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0000"/>
                </a:solidFill>
                <a:latin typeface="Arial"/>
                <a:cs typeface="Arial"/>
              </a:rPr>
              <a:t>Shenzhen- from 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cs typeface="Arial"/>
              </a:rPr>
              <a:t>the “</a:t>
            </a:r>
            <a:r>
              <a:rPr lang="en-US" sz="2400" b="1" dirty="0" smtClean="0">
                <a:solidFill>
                  <a:srgbClr val="000000"/>
                </a:solidFill>
                <a:latin typeface="Arial"/>
                <a:cs typeface="Arial"/>
              </a:rPr>
              <a:t>world factory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cs typeface="Arial"/>
              </a:rPr>
              <a:t>” to an “</a:t>
            </a:r>
            <a:r>
              <a:rPr lang="en-US" sz="2400" b="1" dirty="0" smtClean="0">
                <a:solidFill>
                  <a:srgbClr val="000000"/>
                </a:solidFill>
                <a:latin typeface="Arial"/>
                <a:cs typeface="Arial"/>
              </a:rPr>
              <a:t>international city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cs typeface="Arial"/>
              </a:rPr>
              <a:t>”</a:t>
            </a:r>
          </a:p>
          <a:p>
            <a:pPr algn="ctr"/>
            <a:endParaRPr lang="en-US" sz="2000" b="1" dirty="0">
              <a:solidFill>
                <a:srgbClr val="000000"/>
              </a:solidFill>
              <a:latin typeface="Arial"/>
              <a:ea typeface="Heiti SC Ligh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636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ndrew P1 Presentation-8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90"/>
          <a:stretch/>
        </p:blipFill>
        <p:spPr>
          <a:xfrm>
            <a:off x="3489" y="-67816"/>
            <a:ext cx="9081725" cy="66651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123728" y="6453336"/>
            <a:ext cx="68042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rgbClr val="000000"/>
                </a:solidFill>
              </a:rPr>
              <a:t>Source: </a:t>
            </a:r>
            <a:r>
              <a:rPr lang="en-US" sz="1200" dirty="0" smtClean="0">
                <a:solidFill>
                  <a:srgbClr val="000000"/>
                </a:solidFill>
              </a:rPr>
              <a:t>Andrew Reynolds, </a:t>
            </a:r>
            <a:r>
              <a:rPr lang="en-US" sz="1200" dirty="0">
                <a:solidFill>
                  <a:srgbClr val="000000"/>
                </a:solidFill>
              </a:rPr>
              <a:t>master thesis TU Delft, </a:t>
            </a:r>
            <a:r>
              <a:rPr lang="en-US" sz="1200" dirty="0" smtClean="0">
                <a:solidFill>
                  <a:srgbClr val="000000"/>
                </a:solidFill>
              </a:rPr>
              <a:t>2013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41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0"/>
            <a:ext cx="75610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04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TTHIJS P1 Presentation 9-11-2012-13.jpg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67" b="7809"/>
          <a:stretch/>
        </p:blipFill>
        <p:spPr>
          <a:xfrm>
            <a:off x="0" y="840532"/>
            <a:ext cx="9144000" cy="4442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65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400" y="0"/>
            <a:ext cx="39926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95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2544508"/>
            <a:ext cx="79928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“What is being argued for here is a </a:t>
            </a:r>
            <a:r>
              <a:rPr lang="en-GB" b="1" dirty="0">
                <a:solidFill>
                  <a:srgbClr val="558ED5"/>
                </a:solidFill>
              </a:rPr>
              <a:t>locally based</a:t>
            </a:r>
            <a:r>
              <a:rPr lang="en-GB" dirty="0">
                <a:solidFill>
                  <a:srgbClr val="FFFFFF"/>
                </a:solidFill>
              </a:rPr>
              <a:t>, in-depth exploration of strategic issues of urban development under different sets of assumptions or ‘</a:t>
            </a:r>
            <a:r>
              <a:rPr lang="en-GB" b="1" dirty="0">
                <a:solidFill>
                  <a:srgbClr val="558ED5"/>
                </a:solidFill>
              </a:rPr>
              <a:t>scenarios</a:t>
            </a:r>
            <a:r>
              <a:rPr lang="en-GB" dirty="0">
                <a:solidFill>
                  <a:srgbClr val="FFFFFF"/>
                </a:solidFill>
              </a:rPr>
              <a:t>’ as a way to assess potential outcomes and their effect on local populations, the economy and the ecology of cities. It is a way of probing the future in order to make more intelligent and informed decisions in the present. The object of these studies would be </a:t>
            </a:r>
            <a:r>
              <a:rPr lang="en-GB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not to produce ‘plans’ </a:t>
            </a:r>
            <a:r>
              <a:rPr lang="en-GB" dirty="0">
                <a:solidFill>
                  <a:srgbClr val="FFFFFF"/>
                </a:solidFill>
              </a:rPr>
              <a:t>(not even strategic plans), </a:t>
            </a:r>
            <a:r>
              <a:rPr lang="en-GB" b="1" dirty="0">
                <a:solidFill>
                  <a:srgbClr val="558ED5"/>
                </a:solidFill>
              </a:rPr>
              <a:t>but insights into prospective change </a:t>
            </a:r>
            <a:r>
              <a:rPr lang="en-GB" dirty="0">
                <a:solidFill>
                  <a:srgbClr val="FFFFFF"/>
                </a:solidFill>
              </a:rPr>
              <a:t>to encourage and promote public debates about them” </a:t>
            </a:r>
            <a:r>
              <a:rPr lang="en-GB" dirty="0" smtClean="0">
                <a:solidFill>
                  <a:srgbClr val="FFFFFF"/>
                </a:solidFill>
              </a:rPr>
              <a:t>(John </a:t>
            </a:r>
            <a:r>
              <a:rPr lang="en-GB" dirty="0" err="1" smtClean="0">
                <a:solidFill>
                  <a:srgbClr val="FFFFFF"/>
                </a:solidFill>
              </a:rPr>
              <a:t>Friedmann</a:t>
            </a:r>
            <a:r>
              <a:rPr lang="en-GB" dirty="0" smtClean="0">
                <a:solidFill>
                  <a:srgbClr val="FFFFFF"/>
                </a:solidFill>
              </a:rPr>
              <a:t> </a:t>
            </a:r>
            <a:r>
              <a:rPr lang="en-GB" dirty="0">
                <a:solidFill>
                  <a:srgbClr val="FFFFFF"/>
                </a:solidFill>
              </a:rPr>
              <a:t>2004: 56)</a:t>
            </a:r>
            <a:endParaRPr lang="nl-NL" dirty="0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25124" y="1793363"/>
            <a:ext cx="86113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558ED5"/>
                </a:solidFill>
                <a:latin typeface="Arial"/>
                <a:cs typeface="Arial"/>
              </a:rPr>
              <a:t>Scenario building</a:t>
            </a:r>
            <a:endParaRPr lang="nl-NL" sz="3600" dirty="0">
              <a:solidFill>
                <a:srgbClr val="558ED5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578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287125"/>
            <a:ext cx="7920880" cy="6258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Arial Black"/>
                <a:cs typeface="Arial Black"/>
              </a:rPr>
              <a:t>Shenzhen </a:t>
            </a:r>
            <a:r>
              <a:rPr lang="en-US" sz="2400" dirty="0">
                <a:solidFill>
                  <a:srgbClr val="FF0000"/>
                </a:solidFill>
                <a:latin typeface="Arial Black"/>
                <a:cs typeface="Arial Black"/>
              </a:rPr>
              <a:t>Scenarios: </a:t>
            </a:r>
            <a:endParaRPr lang="en-US" sz="2400" dirty="0" smtClean="0">
              <a:solidFill>
                <a:srgbClr val="FF0000"/>
              </a:solidFill>
              <a:latin typeface="Arial Black"/>
              <a:cs typeface="Arial Black"/>
            </a:endParaRPr>
          </a:p>
          <a:p>
            <a:pPr algn="ctr"/>
            <a:r>
              <a:rPr lang="en-US" sz="3200" baseline="30000" dirty="0">
                <a:latin typeface="Arial Black"/>
                <a:cs typeface="Arial Black"/>
              </a:rPr>
              <a:t>A</a:t>
            </a:r>
            <a:r>
              <a:rPr lang="en-US" sz="3200" dirty="0">
                <a:latin typeface="Arial Black"/>
                <a:cs typeface="Arial Black"/>
              </a:rPr>
              <a:t> </a:t>
            </a:r>
            <a:r>
              <a:rPr lang="en-US" sz="3200" baseline="30000" dirty="0">
                <a:latin typeface="Arial Black"/>
                <a:cs typeface="Arial Black"/>
              </a:rPr>
              <a:t>platform of research and education </a:t>
            </a:r>
            <a:endParaRPr lang="en-US" sz="3200" baseline="30000" dirty="0" smtClean="0">
              <a:latin typeface="Arial Black"/>
              <a:cs typeface="Arial Black"/>
            </a:endParaRPr>
          </a:p>
          <a:p>
            <a:pPr algn="ctr"/>
            <a:r>
              <a:rPr lang="en-US" sz="2400" dirty="0" smtClean="0">
                <a:latin typeface="Arial"/>
                <a:cs typeface="Arial"/>
              </a:rPr>
              <a:t>to explore alternative ways of development, from the perspective of planning and design strategies.</a:t>
            </a:r>
          </a:p>
          <a:p>
            <a:pPr algn="ctr"/>
            <a:endParaRPr lang="en-US" sz="4000" baseline="30000" dirty="0" smtClean="0">
              <a:solidFill>
                <a:srgbClr val="FF0000"/>
              </a:solidFill>
              <a:latin typeface="Arial Black"/>
              <a:cs typeface="Arial Black"/>
            </a:endParaRPr>
          </a:p>
          <a:p>
            <a:pPr algn="ctr"/>
            <a:r>
              <a:rPr lang="en-US" sz="1400" dirty="0" smtClean="0">
                <a:solidFill>
                  <a:srgbClr val="FF0000"/>
                </a:solidFill>
                <a:latin typeface="Arial"/>
                <a:cs typeface="Arial"/>
              </a:rPr>
              <a:t>In the past 4 years:</a:t>
            </a:r>
            <a:endParaRPr lang="en-US" sz="1400" baseline="30000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pPr algn="ctr"/>
            <a:endParaRPr lang="en-US" sz="2400" baseline="30000" dirty="0" smtClean="0"/>
          </a:p>
          <a:p>
            <a:pPr algn="ctr"/>
            <a:r>
              <a:rPr lang="en-US" sz="2400" baseline="30000" dirty="0" smtClean="0"/>
              <a:t>25 </a:t>
            </a:r>
            <a:r>
              <a:rPr lang="en-US" sz="2400" b="1" baseline="30000" dirty="0" smtClean="0">
                <a:solidFill>
                  <a:srgbClr val="FF0000"/>
                </a:solidFill>
              </a:rPr>
              <a:t>students</a:t>
            </a:r>
            <a:r>
              <a:rPr lang="en-US" sz="2400" baseline="30000" dirty="0" smtClean="0"/>
              <a:t> enrolled:</a:t>
            </a:r>
            <a:r>
              <a:rPr lang="en-US" sz="2400" dirty="0" smtClean="0"/>
              <a:t> </a:t>
            </a:r>
            <a:r>
              <a:rPr lang="en-US" sz="2400" baseline="30000" dirty="0"/>
              <a:t>8</a:t>
            </a:r>
            <a:r>
              <a:rPr lang="en-US" sz="2400" baseline="30000" dirty="0" smtClean="0"/>
              <a:t>Dutch, 1Australian, 1 </a:t>
            </a:r>
            <a:r>
              <a:rPr lang="en-US" altLang="zh-CN" sz="2400" baseline="30000" dirty="0" smtClean="0"/>
              <a:t>L</a:t>
            </a:r>
            <a:r>
              <a:rPr lang="en-US" sz="2400" baseline="30000" dirty="0" smtClean="0"/>
              <a:t>ithuanian</a:t>
            </a:r>
            <a:r>
              <a:rPr lang="en-US" sz="2400" baseline="30000" dirty="0"/>
              <a:t>,</a:t>
            </a:r>
            <a:r>
              <a:rPr lang="en-US" sz="2400" baseline="30000" dirty="0" smtClean="0"/>
              <a:t> 1Indian, 14 Chinese</a:t>
            </a:r>
            <a:endParaRPr lang="en-US" sz="2400" baseline="30000" dirty="0"/>
          </a:p>
          <a:p>
            <a:pPr algn="ctr"/>
            <a:r>
              <a:rPr lang="en-US" sz="2400" baseline="30000" dirty="0" smtClean="0"/>
              <a:t>11 </a:t>
            </a:r>
            <a:r>
              <a:rPr lang="en-US" sz="2400" b="1" baseline="30000" dirty="0" smtClean="0">
                <a:solidFill>
                  <a:srgbClr val="FF0000"/>
                </a:solidFill>
              </a:rPr>
              <a:t>Mentors</a:t>
            </a:r>
            <a:r>
              <a:rPr lang="en-US" sz="2400" baseline="30000" dirty="0" smtClean="0"/>
              <a:t> </a:t>
            </a:r>
            <a:r>
              <a:rPr lang="en-US" sz="2400" baseline="30000" dirty="0"/>
              <a:t>of </a:t>
            </a:r>
            <a:r>
              <a:rPr lang="en-US" sz="2400" baseline="30000" dirty="0" smtClean="0"/>
              <a:t>Spatial Planning and</a:t>
            </a:r>
            <a:r>
              <a:rPr lang="en-US" sz="2400" dirty="0" smtClean="0"/>
              <a:t> </a:t>
            </a:r>
            <a:r>
              <a:rPr lang="en-US" sz="2400" baseline="30000" dirty="0" smtClean="0"/>
              <a:t>Strategy/ OTB: </a:t>
            </a:r>
          </a:p>
          <a:p>
            <a:pPr algn="ctr"/>
            <a:r>
              <a:rPr lang="en-US" sz="2400" baseline="30000" dirty="0" smtClean="0"/>
              <a:t>Stephen </a:t>
            </a:r>
            <a:r>
              <a:rPr lang="en-US" sz="2400" baseline="30000" dirty="0"/>
              <a:t>Read/ Diego Sepulveda/ Lei </a:t>
            </a:r>
            <a:r>
              <a:rPr lang="en-US" sz="2400" baseline="30000" dirty="0" smtClean="0"/>
              <a:t>QU/ </a:t>
            </a:r>
            <a:r>
              <a:rPr lang="en-US" sz="2400" baseline="30000" dirty="0" err="1" smtClean="0"/>
              <a:t>Verena</a:t>
            </a:r>
            <a:r>
              <a:rPr lang="en-US" sz="2400" baseline="30000" dirty="0" smtClean="0"/>
              <a:t> </a:t>
            </a:r>
            <a:r>
              <a:rPr lang="en-US" sz="2400" baseline="30000" dirty="0" err="1" smtClean="0"/>
              <a:t>Balz</a:t>
            </a:r>
            <a:r>
              <a:rPr lang="en-US" sz="2400" baseline="30000" dirty="0" smtClean="0"/>
              <a:t>/ </a:t>
            </a:r>
            <a:r>
              <a:rPr lang="en-US" sz="2400" baseline="30000" dirty="0" err="1" smtClean="0"/>
              <a:t>Fransisco</a:t>
            </a:r>
            <a:r>
              <a:rPr lang="en-US" sz="2400" baseline="30000" dirty="0" smtClean="0"/>
              <a:t> </a:t>
            </a:r>
            <a:r>
              <a:rPr lang="en-US" sz="2400" baseline="30000" dirty="0" err="1" smtClean="0"/>
              <a:t>Columbo</a:t>
            </a:r>
            <a:r>
              <a:rPr lang="en-US" sz="2400" baseline="30000" dirty="0" smtClean="0"/>
              <a:t>/ Vincent </a:t>
            </a:r>
            <a:r>
              <a:rPr lang="en-US" sz="2400" baseline="30000" dirty="0" err="1" smtClean="0"/>
              <a:t>Nadin</a:t>
            </a:r>
            <a:r>
              <a:rPr lang="en-US" sz="2400" baseline="30000" dirty="0" smtClean="0"/>
              <a:t>/ </a:t>
            </a:r>
            <a:r>
              <a:rPr lang="en-US" sz="2400" baseline="30000" dirty="0" err="1" smtClean="0"/>
              <a:t>Akkelies</a:t>
            </a:r>
            <a:r>
              <a:rPr lang="en-US" sz="2400" baseline="30000" dirty="0" smtClean="0"/>
              <a:t> van </a:t>
            </a:r>
            <a:r>
              <a:rPr lang="en-US" sz="2400" baseline="30000" dirty="0" err="1" smtClean="0"/>
              <a:t>Nes</a:t>
            </a:r>
            <a:r>
              <a:rPr lang="en-US" sz="2400" baseline="30000" dirty="0" smtClean="0"/>
              <a:t>/ Marta </a:t>
            </a:r>
            <a:r>
              <a:rPr lang="en-US" sz="2400" baseline="30000" dirty="0" err="1" smtClean="0"/>
              <a:t>Relats</a:t>
            </a:r>
            <a:r>
              <a:rPr lang="en-US" sz="2400" baseline="30000" dirty="0" smtClean="0"/>
              <a:t>/ </a:t>
            </a:r>
            <a:r>
              <a:rPr lang="en-US" sz="2400" baseline="30000" dirty="0" err="1" smtClean="0"/>
              <a:t>Marcin</a:t>
            </a:r>
            <a:r>
              <a:rPr lang="en-US" sz="2400" baseline="30000" dirty="0" smtClean="0"/>
              <a:t> </a:t>
            </a:r>
            <a:r>
              <a:rPr lang="en-US" sz="2400" baseline="30000" dirty="0" err="1" smtClean="0"/>
              <a:t>Dabrowski</a:t>
            </a:r>
            <a:r>
              <a:rPr lang="en-US" sz="2400" baseline="30000" dirty="0" smtClean="0"/>
              <a:t>/</a:t>
            </a:r>
            <a:r>
              <a:rPr lang="en-US" sz="2400" dirty="0" smtClean="0"/>
              <a:t> </a:t>
            </a:r>
            <a:r>
              <a:rPr lang="en-US" sz="2400" baseline="30000" dirty="0" smtClean="0"/>
              <a:t>Evert </a:t>
            </a:r>
            <a:r>
              <a:rPr lang="en-US" sz="2400" baseline="30000" dirty="0" err="1"/>
              <a:t>Meijers</a:t>
            </a:r>
            <a:r>
              <a:rPr lang="en-US" sz="2400" baseline="30000" dirty="0"/>
              <a:t>/ </a:t>
            </a:r>
            <a:r>
              <a:rPr lang="en-US" sz="2400" baseline="30000" dirty="0" err="1"/>
              <a:t>Leeke</a:t>
            </a:r>
            <a:r>
              <a:rPr lang="en-US" sz="2400" baseline="30000" dirty="0"/>
              <a:t> </a:t>
            </a:r>
            <a:r>
              <a:rPr lang="en-US" sz="2400" baseline="30000" dirty="0" err="1"/>
              <a:t>Reinders</a:t>
            </a:r>
            <a:endParaRPr lang="en-US" sz="2400" baseline="30000" dirty="0"/>
          </a:p>
          <a:p>
            <a:pPr algn="ctr"/>
            <a:endParaRPr lang="en-US" sz="2400" baseline="30000" dirty="0" smtClean="0"/>
          </a:p>
          <a:p>
            <a:pPr algn="ctr"/>
            <a:r>
              <a:rPr lang="en-US" sz="2400" baseline="30000" dirty="0" smtClean="0"/>
              <a:t>10 </a:t>
            </a:r>
            <a:r>
              <a:rPr lang="en-US" sz="2400" b="1" baseline="30000" dirty="0" smtClean="0">
                <a:solidFill>
                  <a:srgbClr val="FF0000"/>
                </a:solidFill>
              </a:rPr>
              <a:t>Mentors</a:t>
            </a:r>
            <a:r>
              <a:rPr lang="en-US" sz="2400" baseline="30000" dirty="0" smtClean="0"/>
              <a:t> of Urban Design/ Environmental Technology and Design/ Landscape Architecture: </a:t>
            </a:r>
          </a:p>
          <a:p>
            <a:pPr algn="ctr"/>
            <a:r>
              <a:rPr lang="en-US" sz="2400" baseline="30000" dirty="0" err="1" smtClean="0"/>
              <a:t>Machiel</a:t>
            </a:r>
            <a:r>
              <a:rPr lang="en-US" sz="2400" baseline="30000" dirty="0" smtClean="0"/>
              <a:t> van </a:t>
            </a:r>
            <a:r>
              <a:rPr lang="en-US" sz="2400" baseline="30000" dirty="0" err="1" smtClean="0"/>
              <a:t>Dorst</a:t>
            </a:r>
            <a:r>
              <a:rPr lang="en-US" sz="2400" baseline="30000" dirty="0" smtClean="0"/>
              <a:t>/ Luisa Calabrese/ Maurice </a:t>
            </a:r>
            <a:r>
              <a:rPr lang="en-US" sz="2400" baseline="30000" dirty="0" err="1" smtClean="0"/>
              <a:t>Harteveld</a:t>
            </a:r>
            <a:r>
              <a:rPr lang="en-US" sz="2400" baseline="30000" dirty="0" smtClean="0"/>
              <a:t>/ </a:t>
            </a:r>
            <a:r>
              <a:rPr lang="en-US" sz="2400" baseline="30000" dirty="0" err="1" smtClean="0"/>
              <a:t>Daan</a:t>
            </a:r>
            <a:r>
              <a:rPr lang="en-US" sz="2400" baseline="30000" dirty="0" smtClean="0"/>
              <a:t> </a:t>
            </a:r>
            <a:r>
              <a:rPr lang="en-US" sz="2400" baseline="30000" dirty="0" err="1" smtClean="0"/>
              <a:t>Zandbelt</a:t>
            </a:r>
            <a:r>
              <a:rPr lang="en-US" sz="2400" baseline="30000" dirty="0" smtClean="0"/>
              <a:t>/ </a:t>
            </a:r>
            <a:r>
              <a:rPr lang="en-US" sz="2400" baseline="30000" dirty="0" err="1" smtClean="0"/>
              <a:t>Henco</a:t>
            </a:r>
            <a:r>
              <a:rPr lang="en-US" sz="2400" baseline="30000" dirty="0" smtClean="0"/>
              <a:t> </a:t>
            </a:r>
            <a:r>
              <a:rPr lang="en-US" sz="2400" baseline="30000" dirty="0" err="1" smtClean="0"/>
              <a:t>Bekkering</a:t>
            </a:r>
            <a:r>
              <a:rPr lang="en-US" sz="2400" baseline="30000" dirty="0" smtClean="0"/>
              <a:t>/ </a:t>
            </a:r>
            <a:r>
              <a:rPr lang="en-US" sz="2400" baseline="30000" dirty="0" err="1" smtClean="0"/>
              <a:t>Arjan</a:t>
            </a:r>
            <a:r>
              <a:rPr lang="en-US" sz="2400" baseline="30000" dirty="0" smtClean="0"/>
              <a:t> </a:t>
            </a:r>
            <a:r>
              <a:rPr lang="en-US" sz="2400" baseline="30000" dirty="0"/>
              <a:t>van </a:t>
            </a:r>
            <a:r>
              <a:rPr lang="en-US" sz="2400" baseline="30000" dirty="0" err="1" smtClean="0"/>
              <a:t>Timmeren</a:t>
            </a:r>
            <a:r>
              <a:rPr lang="en-US" sz="2400" baseline="30000" dirty="0" smtClean="0"/>
              <a:t>/Frank van der </a:t>
            </a:r>
            <a:r>
              <a:rPr lang="en-US" sz="2400" baseline="30000" dirty="0" err="1" smtClean="0"/>
              <a:t>Hoeven</a:t>
            </a:r>
            <a:r>
              <a:rPr lang="en-US" sz="2400" baseline="30000" dirty="0"/>
              <a:t>/ </a:t>
            </a:r>
            <a:r>
              <a:rPr lang="en-US" sz="2400" baseline="30000" dirty="0" smtClean="0"/>
              <a:t>Birgit </a:t>
            </a:r>
            <a:r>
              <a:rPr lang="en-US" sz="2400" baseline="30000" dirty="0" err="1"/>
              <a:t>Hausleitner</a:t>
            </a:r>
            <a:r>
              <a:rPr lang="en-US" sz="2400" baseline="30000" dirty="0"/>
              <a:t>/ </a:t>
            </a:r>
            <a:r>
              <a:rPr lang="en-US" sz="2400" baseline="30000" dirty="0" err="1"/>
              <a:t>Taneha</a:t>
            </a:r>
            <a:r>
              <a:rPr lang="en-US" sz="2400" baseline="30000" dirty="0"/>
              <a:t> K. </a:t>
            </a:r>
            <a:r>
              <a:rPr lang="en-US" sz="2400" baseline="30000" dirty="0" err="1"/>
              <a:t>Bacchin</a:t>
            </a:r>
            <a:r>
              <a:rPr lang="en-US" sz="2400" baseline="30000" dirty="0"/>
              <a:t>   </a:t>
            </a:r>
          </a:p>
          <a:p>
            <a:pPr algn="ctr"/>
            <a:endParaRPr lang="en-US" sz="2400" baseline="30000" dirty="0" smtClean="0">
              <a:solidFill>
                <a:srgbClr val="FF0000"/>
              </a:solidFill>
            </a:endParaRPr>
          </a:p>
          <a:p>
            <a:pPr algn="ctr"/>
            <a:endParaRPr lang="en-US" sz="2400" baseline="30000" dirty="0" smtClean="0">
              <a:solidFill>
                <a:srgbClr val="FF0000"/>
              </a:solidFill>
            </a:endParaRPr>
          </a:p>
          <a:p>
            <a:pPr algn="ctr"/>
            <a:r>
              <a:rPr lang="en-US" sz="2400" baseline="30000" dirty="0" smtClean="0">
                <a:solidFill>
                  <a:srgbClr val="FF0000"/>
                </a:solidFill>
              </a:rPr>
              <a:t>INTI </a:t>
            </a:r>
            <a:r>
              <a:rPr lang="en-US" sz="2400" baseline="30000" dirty="0">
                <a:solidFill>
                  <a:srgbClr val="FF0000"/>
                </a:solidFill>
              </a:rPr>
              <a:t>program director</a:t>
            </a:r>
            <a:r>
              <a:rPr lang="en-US" sz="2400" baseline="30000" dirty="0"/>
              <a:t>: Linda </a:t>
            </a:r>
            <a:r>
              <a:rPr lang="en-US" sz="2400" baseline="30000" dirty="0" err="1" smtClean="0"/>
              <a:t>Vlassenrood</a:t>
            </a:r>
            <a:endParaRPr lang="en-US" sz="2400" baseline="30000" dirty="0" smtClean="0"/>
          </a:p>
          <a:p>
            <a:pPr algn="ctr"/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2534" y="6074464"/>
            <a:ext cx="4071417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89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9-06 at 6.00.02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2" r="1296" b="10491"/>
          <a:stretch/>
        </p:blipFill>
        <p:spPr>
          <a:xfrm>
            <a:off x="0" y="803380"/>
            <a:ext cx="8839200" cy="43615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9736667" y="399626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64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272" b="11491"/>
          <a:stretch/>
        </p:blipFill>
        <p:spPr>
          <a:xfrm>
            <a:off x="2779166" y="152400"/>
            <a:ext cx="6364834" cy="5619552"/>
          </a:xfrm>
          <a:prstGeom prst="rect">
            <a:avLst/>
          </a:prstGeom>
        </p:spPr>
      </p:pic>
      <p:pic>
        <p:nvPicPr>
          <p:cNvPr id="3" name="Picture 2" descr="Untitled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4" y="1828800"/>
            <a:ext cx="4546503" cy="31834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67365" y="5771952"/>
            <a:ext cx="37444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/>
              <a:t>Spatial Structure Plan of Guangzhou (2020)</a:t>
            </a:r>
            <a:endParaRPr lang="nl-NL" sz="1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063432" y="6331245"/>
            <a:ext cx="3861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Source: Overall Development Strategy of Guangzhou 2020, Guangzhou Planning Bureau</a:t>
            </a:r>
            <a:endParaRPr lang="nl-NL" sz="12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237432" y="5031844"/>
            <a:ext cx="3861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/>
              <a:t>The old city of Guangzhou</a:t>
            </a:r>
          </a:p>
          <a:p>
            <a:r>
              <a:rPr lang="en-GB" sz="1200" i="1" dirty="0" smtClean="0"/>
              <a:t>Source: Master thesis of </a:t>
            </a:r>
            <a:r>
              <a:rPr lang="en-GB" sz="1200" i="1" dirty="0" err="1" smtClean="0"/>
              <a:t>Xuwei</a:t>
            </a:r>
            <a:r>
              <a:rPr lang="en-GB" sz="1200" i="1" dirty="0" smtClean="0"/>
              <a:t> He, 2015</a:t>
            </a:r>
            <a:endParaRPr lang="nl-NL" sz="1200" i="1" dirty="0"/>
          </a:p>
        </p:txBody>
      </p:sp>
      <p:sp>
        <p:nvSpPr>
          <p:cNvPr id="8" name="Rectangle 7"/>
          <p:cNvSpPr/>
          <p:nvPr/>
        </p:nvSpPr>
        <p:spPr>
          <a:xfrm>
            <a:off x="135464" y="38685"/>
            <a:ext cx="27233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latin typeface="Arial"/>
                <a:ea typeface="华文中宋" charset="0"/>
                <a:cs typeface="Arial"/>
              </a:rPr>
              <a:t>Guangzhou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1342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04860" y="5353564"/>
            <a:ext cx="173914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i="1" dirty="0"/>
              <a:t>Photo </a:t>
            </a:r>
            <a:r>
              <a:rPr lang="en-US" sz="1000" i="1" dirty="0">
                <a:hlinkClick r:id="rId2"/>
              </a:rPr>
              <a:t>© motivetravel.com.au</a:t>
            </a:r>
            <a:endParaRPr lang="en-US" sz="1000" dirty="0"/>
          </a:p>
        </p:txBody>
      </p:sp>
      <p:pic>
        <p:nvPicPr>
          <p:cNvPr id="3" name="Picture 2" descr="Guangzho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3233"/>
            <a:ext cx="9144000" cy="316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48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图片 7" descr="IMG_7248.JPG"/>
          <p:cNvPicPr>
            <a:picLocks noChangeAspect="1"/>
          </p:cNvPicPr>
          <p:nvPr/>
        </p:nvPicPr>
        <p:blipFill>
          <a:blip r:embed="rId2">
            <a:lum bright="1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48" r="10252" b="6950"/>
          <a:stretch>
            <a:fillRect/>
          </a:stretch>
        </p:blipFill>
        <p:spPr bwMode="auto">
          <a:xfrm>
            <a:off x="0" y="836888"/>
            <a:ext cx="9144000" cy="5616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椭圆 8"/>
          <p:cNvSpPr/>
          <p:nvPr/>
        </p:nvSpPr>
        <p:spPr>
          <a:xfrm>
            <a:off x="2705956" y="3083861"/>
            <a:ext cx="318687" cy="318669"/>
          </a:xfrm>
          <a:prstGeom prst="ellipse">
            <a:avLst/>
          </a:prstGeom>
          <a:solidFill>
            <a:schemeClr val="bg1">
              <a:alpha val="80000"/>
            </a:schemeClr>
          </a:solidFill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4" rIns="91427" bIns="45714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5173857" y="4436931"/>
            <a:ext cx="318687" cy="318669"/>
          </a:xfrm>
          <a:prstGeom prst="ellipse">
            <a:avLst/>
          </a:prstGeom>
          <a:solidFill>
            <a:schemeClr val="bg1">
              <a:alpha val="80000"/>
            </a:schemeClr>
          </a:solidFill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4" rIns="91427" bIns="45714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775499" y="3402529"/>
            <a:ext cx="318687" cy="318669"/>
          </a:xfrm>
          <a:prstGeom prst="ellipse">
            <a:avLst/>
          </a:prstGeom>
          <a:solidFill>
            <a:schemeClr val="bg1">
              <a:alpha val="80000"/>
            </a:schemeClr>
          </a:solidFill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4" rIns="91427" bIns="45714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2574450" y="1243115"/>
            <a:ext cx="240935" cy="240274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4" rIns="91427" bIns="45714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67596" name="TextBox 17"/>
          <p:cNvSpPr txBox="1">
            <a:spLocks noChangeArrowheads="1"/>
          </p:cNvSpPr>
          <p:nvPr/>
        </p:nvSpPr>
        <p:spPr bwMode="auto">
          <a:xfrm>
            <a:off x="7164688" y="4775962"/>
            <a:ext cx="446353" cy="1184064"/>
          </a:xfrm>
          <a:prstGeom prst="rect">
            <a:avLst/>
          </a:prstGeom>
          <a:solidFill>
            <a:schemeClr val="bg1">
              <a:alpha val="7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zh-CN" altLang="en-US" sz="2500" b="1">
                <a:solidFill>
                  <a:srgbClr val="FF0000"/>
                </a:solidFill>
                <a:latin typeface="华文中宋" charset="0"/>
                <a:ea typeface="华文中宋" charset="0"/>
                <a:cs typeface="华文中宋" charset="0"/>
              </a:rPr>
              <a:t>大岭村</a:t>
            </a:r>
          </a:p>
        </p:txBody>
      </p:sp>
      <p:sp>
        <p:nvSpPr>
          <p:cNvPr id="67597" name="TextBox 31"/>
          <p:cNvSpPr txBox="1">
            <a:spLocks noChangeArrowheads="1"/>
          </p:cNvSpPr>
          <p:nvPr/>
        </p:nvSpPr>
        <p:spPr bwMode="auto">
          <a:xfrm>
            <a:off x="2446783" y="3484997"/>
            <a:ext cx="386839" cy="789036"/>
          </a:xfrm>
          <a:prstGeom prst="rect">
            <a:avLst/>
          </a:prstGeom>
          <a:solidFill>
            <a:schemeClr val="bg1">
              <a:alpha val="7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zh-CN" altLang="en-US" sz="2500" b="1">
                <a:solidFill>
                  <a:srgbClr val="FF0000"/>
                </a:solidFill>
                <a:latin typeface="华文中宋" charset="0"/>
                <a:ea typeface="华文中宋" charset="0"/>
                <a:cs typeface="华文中宋" charset="0"/>
              </a:rPr>
              <a:t>泮塘</a:t>
            </a:r>
          </a:p>
        </p:txBody>
      </p:sp>
      <p:sp>
        <p:nvSpPr>
          <p:cNvPr id="67598" name="TextBox 32"/>
          <p:cNvSpPr txBox="1">
            <a:spLocks noChangeArrowheads="1"/>
          </p:cNvSpPr>
          <p:nvPr/>
        </p:nvSpPr>
        <p:spPr bwMode="auto">
          <a:xfrm>
            <a:off x="4719825" y="2564623"/>
            <a:ext cx="428115" cy="790055"/>
          </a:xfrm>
          <a:prstGeom prst="rect">
            <a:avLst/>
          </a:prstGeom>
          <a:solidFill>
            <a:schemeClr val="bg1">
              <a:alpha val="7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zh-CN" altLang="en-US" sz="2500" b="1" dirty="0">
                <a:solidFill>
                  <a:srgbClr val="FF0000"/>
                </a:solidFill>
                <a:latin typeface="华文中宋" charset="0"/>
                <a:ea typeface="华文中宋" charset="0"/>
                <a:cs typeface="华文中宋" charset="0"/>
              </a:rPr>
              <a:t>猎德</a:t>
            </a:r>
          </a:p>
        </p:txBody>
      </p:sp>
      <p:sp>
        <p:nvSpPr>
          <p:cNvPr id="67599" name="TextBox 33"/>
          <p:cNvSpPr txBox="1">
            <a:spLocks noChangeArrowheads="1"/>
          </p:cNvSpPr>
          <p:nvPr/>
        </p:nvSpPr>
        <p:spPr bwMode="auto">
          <a:xfrm>
            <a:off x="5531900" y="4509217"/>
            <a:ext cx="335965" cy="789036"/>
          </a:xfrm>
          <a:prstGeom prst="rect">
            <a:avLst/>
          </a:prstGeom>
          <a:solidFill>
            <a:schemeClr val="bg1">
              <a:alpha val="7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zh-CN" altLang="en-US" sz="2500" b="1" dirty="0">
                <a:solidFill>
                  <a:srgbClr val="FF0000"/>
                </a:solidFill>
                <a:latin typeface="华文中宋" charset="0"/>
                <a:ea typeface="华文中宋" charset="0"/>
                <a:cs typeface="华文中宋" charset="0"/>
              </a:rPr>
              <a:t>小洲</a:t>
            </a:r>
          </a:p>
        </p:txBody>
      </p:sp>
      <p:sp>
        <p:nvSpPr>
          <p:cNvPr id="67600" name="TextBox 34"/>
          <p:cNvSpPr txBox="1">
            <a:spLocks noChangeArrowheads="1"/>
          </p:cNvSpPr>
          <p:nvPr/>
        </p:nvSpPr>
        <p:spPr bwMode="auto">
          <a:xfrm>
            <a:off x="3996061" y="3730361"/>
            <a:ext cx="368601" cy="790055"/>
          </a:xfrm>
          <a:prstGeom prst="rect">
            <a:avLst/>
          </a:prstGeom>
          <a:solidFill>
            <a:schemeClr val="bg1">
              <a:alpha val="7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zh-CN" altLang="en-US" sz="2500" b="1" dirty="0">
                <a:solidFill>
                  <a:srgbClr val="FF0000"/>
                </a:solidFill>
                <a:latin typeface="华文中宋" charset="0"/>
                <a:ea typeface="华文中宋" charset="0"/>
                <a:cs typeface="华文中宋" charset="0"/>
              </a:rPr>
              <a:t>沥滘</a:t>
            </a:r>
          </a:p>
        </p:txBody>
      </p:sp>
      <p:sp>
        <p:nvSpPr>
          <p:cNvPr id="21" name="椭圆 20"/>
          <p:cNvSpPr/>
          <p:nvPr/>
        </p:nvSpPr>
        <p:spPr>
          <a:xfrm>
            <a:off x="4232196" y="4450167"/>
            <a:ext cx="331165" cy="331904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27" tIns="45714" rIns="91427" bIns="45714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7243399" y="5949845"/>
            <a:ext cx="318687" cy="318669"/>
          </a:xfrm>
          <a:prstGeom prst="ellipse">
            <a:avLst/>
          </a:prstGeom>
          <a:solidFill>
            <a:schemeClr val="bg1">
              <a:alpha val="80000"/>
            </a:schemeClr>
          </a:solidFill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4" rIns="91427" bIns="45714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pic>
        <p:nvPicPr>
          <p:cNvPr id="24" name="图片 4" descr="沥滘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8"/>
          <a:stretch>
            <a:fillRect/>
          </a:stretch>
        </p:blipFill>
        <p:spPr bwMode="auto">
          <a:xfrm>
            <a:off x="4735388" y="5450392"/>
            <a:ext cx="2264954" cy="1407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6" descr="沥滘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9" b="3117"/>
          <a:stretch>
            <a:fillRect/>
          </a:stretch>
        </p:blipFill>
        <p:spPr bwMode="auto">
          <a:xfrm>
            <a:off x="7026003" y="2699014"/>
            <a:ext cx="2117997" cy="1311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3" descr="沥滘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7"/>
          <a:stretch>
            <a:fillRect/>
          </a:stretch>
        </p:blipFill>
        <p:spPr bwMode="auto">
          <a:xfrm>
            <a:off x="578414" y="3484997"/>
            <a:ext cx="1868369" cy="1161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图片 5" descr="沥滘1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63" r="10072"/>
          <a:stretch>
            <a:fillRect/>
          </a:stretch>
        </p:blipFill>
        <p:spPr bwMode="auto">
          <a:xfrm>
            <a:off x="5094186" y="1905362"/>
            <a:ext cx="1894731" cy="117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46662" y="297934"/>
            <a:ext cx="4853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latin typeface="Arial"/>
                <a:ea typeface="华文中宋" charset="0"/>
                <a:cs typeface="Arial"/>
              </a:rPr>
              <a:t>Study case: </a:t>
            </a:r>
            <a:r>
              <a:rPr lang="en-US" altLang="zh-CN" sz="2400" b="1" dirty="0" err="1">
                <a:latin typeface="Arial"/>
                <a:ea typeface="华文中宋" charset="0"/>
                <a:cs typeface="Arial"/>
              </a:rPr>
              <a:t>Lijiao</a:t>
            </a:r>
            <a:r>
              <a:rPr lang="en-US" altLang="zh-CN" sz="2400" b="1" dirty="0">
                <a:latin typeface="Arial"/>
                <a:ea typeface="华文中宋" charset="0"/>
                <a:cs typeface="Arial"/>
              </a:rPr>
              <a:t> village </a:t>
            </a:r>
            <a:r>
              <a:rPr lang="zh-CN" altLang="en-US" sz="2400" b="1" dirty="0">
                <a:latin typeface="Arial"/>
                <a:ea typeface="华文中宋" charset="0"/>
                <a:cs typeface="Arial"/>
              </a:rPr>
              <a:t>沥滘村</a:t>
            </a:r>
          </a:p>
        </p:txBody>
      </p:sp>
    </p:spTree>
    <p:extLst>
      <p:ext uri="{BB962C8B-B14F-4D97-AF65-F5344CB8AC3E}">
        <p14:creationId xmlns:p14="http://schemas.microsoft.com/office/powerpoint/2010/main" val="21514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656169" y="503848"/>
            <a:ext cx="7996764" cy="5990085"/>
            <a:chOff x="12703" y="1286933"/>
            <a:chExt cx="5730621" cy="4292600"/>
          </a:xfrm>
        </p:grpSpPr>
        <p:pic>
          <p:nvPicPr>
            <p:cNvPr id="4" name="Picture 3" descr="Guangzhoumetro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03" y="1286933"/>
              <a:ext cx="5730621" cy="4292600"/>
            </a:xfrm>
            <a:prstGeom prst="rect">
              <a:avLst/>
            </a:prstGeom>
          </p:spPr>
        </p:pic>
        <p:cxnSp>
          <p:nvCxnSpPr>
            <p:cNvPr id="12" name="Straight Arrow Connector 11"/>
            <p:cNvCxnSpPr/>
            <p:nvPr/>
          </p:nvCxnSpPr>
          <p:spPr>
            <a:xfrm>
              <a:off x="2246535" y="1556792"/>
              <a:ext cx="0" cy="3454400"/>
            </a:xfrm>
            <a:prstGeom prst="straightConnector1">
              <a:avLst/>
            </a:prstGeom>
            <a:ln w="76200" cmpd="sng">
              <a:solidFill>
                <a:srgbClr val="FF6600">
                  <a:alpha val="52000"/>
                </a:srgbClr>
              </a:solidFill>
              <a:prstDash val="sysDash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5-Point Star 2"/>
            <p:cNvSpPr/>
            <p:nvPr/>
          </p:nvSpPr>
          <p:spPr>
            <a:xfrm>
              <a:off x="2051803" y="3643304"/>
              <a:ext cx="287866" cy="287866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03265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7" t="16588" r="10994" b="7851"/>
          <a:stretch>
            <a:fillRect/>
          </a:stretch>
        </p:blipFill>
        <p:spPr bwMode="auto">
          <a:xfrm>
            <a:off x="0" y="0"/>
            <a:ext cx="11852275" cy="6890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3203" y="6243938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Total area: 173ha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80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I:\海珠区历史建筑普查\work\海珠区民国地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8"/>
          <a:stretch>
            <a:fillRect/>
          </a:stretch>
        </p:blipFill>
        <p:spPr bwMode="auto">
          <a:xfrm>
            <a:off x="82730" y="0"/>
            <a:ext cx="860407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25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52774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10294" y="225833"/>
            <a:ext cx="3485456" cy="60930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54772" tIns="27386" rIns="54772" bIns="27386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2200" b="1" dirty="0" smtClean="0">
                <a:latin typeface="Arial"/>
                <a:ea typeface="华文中宋" charset="0"/>
                <a:cs typeface="Arial"/>
              </a:rPr>
              <a:t>Cultural heritages </a:t>
            </a:r>
          </a:p>
          <a:p>
            <a:r>
              <a:rPr lang="en-US" altLang="zh-CN" sz="1400" b="1" dirty="0" smtClean="0">
                <a:latin typeface="Arial"/>
                <a:ea typeface="华文中宋" charset="0"/>
                <a:cs typeface="Arial"/>
              </a:rPr>
              <a:t>Ancestor halls</a:t>
            </a:r>
            <a:r>
              <a:rPr lang="en-US" altLang="zh-CN" sz="1400" b="1" dirty="0">
                <a:latin typeface="Arial"/>
                <a:ea typeface="华文中宋" charset="0"/>
                <a:cs typeface="Arial"/>
              </a:rPr>
              <a:t> </a:t>
            </a:r>
            <a:r>
              <a:rPr lang="en-US" altLang="zh-CN" sz="1400" b="1" dirty="0" smtClean="0">
                <a:latin typeface="Arial"/>
                <a:ea typeface="华文中宋" charset="0"/>
                <a:cs typeface="Arial"/>
              </a:rPr>
              <a:t>and temples</a:t>
            </a:r>
            <a:endParaRPr lang="zh-CN" altLang="en-US" sz="1400" b="1" dirty="0">
              <a:latin typeface="Arial"/>
              <a:ea typeface="华文中宋" charset="0"/>
              <a:cs typeface="Arial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52" y="2569889"/>
            <a:ext cx="1493556" cy="1276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752" y="0"/>
            <a:ext cx="1492954" cy="1273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757" y="3866436"/>
            <a:ext cx="1492752" cy="1273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952" y="1291422"/>
            <a:ext cx="1492150" cy="1272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69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TextBox 10"/>
          <p:cNvSpPr txBox="1">
            <a:spLocks noChangeArrowheads="1"/>
          </p:cNvSpPr>
          <p:nvPr/>
        </p:nvSpPr>
        <p:spPr bwMode="auto">
          <a:xfrm>
            <a:off x="841832" y="3718644"/>
            <a:ext cx="2040746" cy="270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5130" tIns="42565" rIns="85130" bIns="42565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200">
                <a:latin typeface="Arial" charset="0"/>
              </a:rPr>
              <a:t>1929</a:t>
            </a:r>
            <a:endParaRPr lang="zh-CN" altLang="en-US" sz="1200">
              <a:latin typeface="Arial" charset="0"/>
            </a:endParaRPr>
          </a:p>
        </p:txBody>
      </p:sp>
      <p:sp>
        <p:nvSpPr>
          <p:cNvPr id="58373" name="TextBox 11"/>
          <p:cNvSpPr txBox="1">
            <a:spLocks noChangeArrowheads="1"/>
          </p:cNvSpPr>
          <p:nvPr/>
        </p:nvSpPr>
        <p:spPr bwMode="auto">
          <a:xfrm>
            <a:off x="3818917" y="3716608"/>
            <a:ext cx="2038826" cy="270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5130" tIns="42565" rIns="85130" bIns="42565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200" dirty="0">
                <a:latin typeface="Arial" charset="0"/>
              </a:rPr>
              <a:t>1955</a:t>
            </a:r>
            <a:endParaRPr lang="zh-CN" altLang="en-US" sz="1200" dirty="0">
              <a:latin typeface="Arial" charset="0"/>
            </a:endParaRPr>
          </a:p>
        </p:txBody>
      </p:sp>
      <p:sp>
        <p:nvSpPr>
          <p:cNvPr id="58374" name="TextBox 13"/>
          <p:cNvSpPr txBox="1">
            <a:spLocks noChangeArrowheads="1"/>
          </p:cNvSpPr>
          <p:nvPr/>
        </p:nvSpPr>
        <p:spPr bwMode="auto">
          <a:xfrm>
            <a:off x="6887462" y="3706426"/>
            <a:ext cx="2040746" cy="455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5130" tIns="42565" rIns="85130" bIns="42565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200" dirty="0">
                <a:latin typeface="Arial" charset="0"/>
              </a:rPr>
              <a:t>2014 </a:t>
            </a:r>
          </a:p>
          <a:p>
            <a:pPr eaLnBrk="1" hangingPunct="1"/>
            <a:r>
              <a:rPr lang="en-US" altLang="zh-CN" sz="1200" dirty="0">
                <a:latin typeface="Arial" charset="0"/>
              </a:rPr>
              <a:t> </a:t>
            </a:r>
            <a:endParaRPr lang="zh-CN" altLang="en-US" sz="1200" dirty="0">
              <a:latin typeface="Arial" charset="0"/>
            </a:endParaRPr>
          </a:p>
        </p:txBody>
      </p:sp>
      <p:pic>
        <p:nvPicPr>
          <p:cNvPr id="58375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1" t="8368" r="21060" b="11989"/>
          <a:stretch>
            <a:fillRect/>
          </a:stretch>
        </p:blipFill>
        <p:spPr bwMode="auto">
          <a:xfrm>
            <a:off x="6135343" y="0"/>
            <a:ext cx="3021360" cy="36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6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99" t="7607" r="11446" b="14174"/>
          <a:stretch>
            <a:fillRect/>
          </a:stretch>
        </p:blipFill>
        <p:spPr bwMode="auto">
          <a:xfrm>
            <a:off x="-8032" y="0"/>
            <a:ext cx="3065775" cy="369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7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7"/>
          <a:stretch>
            <a:fillRect/>
          </a:stretch>
        </p:blipFill>
        <p:spPr bwMode="auto">
          <a:xfrm>
            <a:off x="3108542" y="6107"/>
            <a:ext cx="2942136" cy="3680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4072990"/>
            <a:ext cx="1842996" cy="2785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14"/>
          <a:stretch>
            <a:fillRect/>
          </a:stretch>
        </p:blipFill>
        <p:spPr bwMode="auto">
          <a:xfrm>
            <a:off x="3751859" y="4072989"/>
            <a:ext cx="5392141" cy="2785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558" y="4072990"/>
            <a:ext cx="1850823" cy="2785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1113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079" y="914400"/>
            <a:ext cx="7871986" cy="536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组合 23"/>
          <p:cNvGrpSpPr>
            <a:grpSpLocks/>
          </p:cNvGrpSpPr>
          <p:nvPr/>
        </p:nvGrpSpPr>
        <p:grpSpPr bwMode="auto">
          <a:xfrm>
            <a:off x="161121" y="99076"/>
            <a:ext cx="2768686" cy="3621351"/>
            <a:chOff x="5861540" y="1242244"/>
            <a:chExt cx="6790713" cy="8883548"/>
          </a:xfrm>
        </p:grpSpPr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93" t="17342" r="36513" b="7851"/>
            <a:stretch>
              <a:fillRect/>
            </a:stretch>
          </p:blipFill>
          <p:spPr bwMode="auto">
            <a:xfrm>
              <a:off x="5861540" y="1242244"/>
              <a:ext cx="6790713" cy="88835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22" name="任意多边形 8"/>
            <p:cNvSpPr/>
            <p:nvPr/>
          </p:nvSpPr>
          <p:spPr>
            <a:xfrm>
              <a:off x="9021926" y="4053896"/>
              <a:ext cx="380961" cy="3916628"/>
            </a:xfrm>
            <a:custGeom>
              <a:avLst/>
              <a:gdLst>
                <a:gd name="connsiteX0" fmla="*/ 0 w 381000"/>
                <a:gd name="connsiteY0" fmla="*/ 0 h 3916680"/>
                <a:gd name="connsiteX1" fmla="*/ 198120 w 381000"/>
                <a:gd name="connsiteY1" fmla="*/ 441960 h 3916680"/>
                <a:gd name="connsiteX2" fmla="*/ 289560 w 381000"/>
                <a:gd name="connsiteY2" fmla="*/ 1021080 h 3916680"/>
                <a:gd name="connsiteX3" fmla="*/ 335280 w 381000"/>
                <a:gd name="connsiteY3" fmla="*/ 1447800 h 3916680"/>
                <a:gd name="connsiteX4" fmla="*/ 198120 w 381000"/>
                <a:gd name="connsiteY4" fmla="*/ 1706880 h 3916680"/>
                <a:gd name="connsiteX5" fmla="*/ 60960 w 381000"/>
                <a:gd name="connsiteY5" fmla="*/ 1950720 h 3916680"/>
                <a:gd name="connsiteX6" fmla="*/ 45720 w 381000"/>
                <a:gd name="connsiteY6" fmla="*/ 2270760 h 3916680"/>
                <a:gd name="connsiteX7" fmla="*/ 198120 w 381000"/>
                <a:gd name="connsiteY7" fmla="*/ 2636520 h 3916680"/>
                <a:gd name="connsiteX8" fmla="*/ 320040 w 381000"/>
                <a:gd name="connsiteY8" fmla="*/ 2819400 h 3916680"/>
                <a:gd name="connsiteX9" fmla="*/ 381000 w 381000"/>
                <a:gd name="connsiteY9" fmla="*/ 3916680 h 3916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1000" h="3916680">
                  <a:moveTo>
                    <a:pt x="0" y="0"/>
                  </a:moveTo>
                  <a:lnTo>
                    <a:pt x="198120" y="441960"/>
                  </a:lnTo>
                  <a:lnTo>
                    <a:pt x="289560" y="1021080"/>
                  </a:lnTo>
                  <a:lnTo>
                    <a:pt x="335280" y="1447800"/>
                  </a:lnTo>
                  <a:lnTo>
                    <a:pt x="198120" y="1706880"/>
                  </a:lnTo>
                  <a:lnTo>
                    <a:pt x="60960" y="1950720"/>
                  </a:lnTo>
                  <a:lnTo>
                    <a:pt x="45720" y="2270760"/>
                  </a:lnTo>
                  <a:lnTo>
                    <a:pt x="198120" y="2636520"/>
                  </a:lnTo>
                  <a:lnTo>
                    <a:pt x="320040" y="2819400"/>
                  </a:lnTo>
                  <a:lnTo>
                    <a:pt x="381000" y="3916680"/>
                  </a:lnTo>
                </a:path>
              </a:pathLst>
            </a:custGeom>
            <a:noFill/>
            <a:ln w="635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3" name="任意多边形 9"/>
            <p:cNvSpPr/>
            <p:nvPr/>
          </p:nvSpPr>
          <p:spPr>
            <a:xfrm>
              <a:off x="6752035" y="5166810"/>
              <a:ext cx="2315924" cy="1127201"/>
            </a:xfrm>
            <a:custGeom>
              <a:avLst/>
              <a:gdLst>
                <a:gd name="connsiteX0" fmla="*/ 2316480 w 2316480"/>
                <a:gd name="connsiteY0" fmla="*/ 1127760 h 1127760"/>
                <a:gd name="connsiteX1" fmla="*/ 2042160 w 2316480"/>
                <a:gd name="connsiteY1" fmla="*/ 960120 h 1127760"/>
                <a:gd name="connsiteX2" fmla="*/ 1661160 w 2316480"/>
                <a:gd name="connsiteY2" fmla="*/ 792480 h 1127760"/>
                <a:gd name="connsiteX3" fmla="*/ 1280160 w 2316480"/>
                <a:gd name="connsiteY3" fmla="*/ 670560 h 1127760"/>
                <a:gd name="connsiteX4" fmla="*/ 1097280 w 2316480"/>
                <a:gd name="connsiteY4" fmla="*/ 563880 h 1127760"/>
                <a:gd name="connsiteX5" fmla="*/ 853440 w 2316480"/>
                <a:gd name="connsiteY5" fmla="*/ 381000 h 1127760"/>
                <a:gd name="connsiteX6" fmla="*/ 609600 w 2316480"/>
                <a:gd name="connsiteY6" fmla="*/ 304800 h 1127760"/>
                <a:gd name="connsiteX7" fmla="*/ 381000 w 2316480"/>
                <a:gd name="connsiteY7" fmla="*/ 106680 h 1127760"/>
                <a:gd name="connsiteX8" fmla="*/ 381000 w 2316480"/>
                <a:gd name="connsiteY8" fmla="*/ 106680 h 1127760"/>
                <a:gd name="connsiteX9" fmla="*/ 76200 w 2316480"/>
                <a:gd name="connsiteY9" fmla="*/ 15240 h 1127760"/>
                <a:gd name="connsiteX10" fmla="*/ 0 w 2316480"/>
                <a:gd name="connsiteY10" fmla="*/ 0 h 1127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16480" h="1127760">
                  <a:moveTo>
                    <a:pt x="2316480" y="1127760"/>
                  </a:moveTo>
                  <a:lnTo>
                    <a:pt x="2042160" y="960120"/>
                  </a:lnTo>
                  <a:lnTo>
                    <a:pt x="1661160" y="792480"/>
                  </a:lnTo>
                  <a:lnTo>
                    <a:pt x="1280160" y="670560"/>
                  </a:lnTo>
                  <a:lnTo>
                    <a:pt x="1097280" y="563880"/>
                  </a:lnTo>
                  <a:lnTo>
                    <a:pt x="853440" y="381000"/>
                  </a:lnTo>
                  <a:lnTo>
                    <a:pt x="609600" y="304800"/>
                  </a:lnTo>
                  <a:lnTo>
                    <a:pt x="381000" y="106680"/>
                  </a:lnTo>
                  <a:lnTo>
                    <a:pt x="381000" y="106680"/>
                  </a:lnTo>
                  <a:lnTo>
                    <a:pt x="76200" y="15240"/>
                  </a:lnTo>
                  <a:lnTo>
                    <a:pt x="0" y="0"/>
                  </a:lnTo>
                </a:path>
              </a:pathLst>
            </a:custGeom>
            <a:noFill/>
            <a:ln w="381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4" name="任意多边形 10"/>
            <p:cNvSpPr/>
            <p:nvPr/>
          </p:nvSpPr>
          <p:spPr>
            <a:xfrm>
              <a:off x="7452051" y="5273179"/>
              <a:ext cx="1600035" cy="669970"/>
            </a:xfrm>
            <a:custGeom>
              <a:avLst/>
              <a:gdLst>
                <a:gd name="connsiteX0" fmla="*/ 1600200 w 1600200"/>
                <a:gd name="connsiteY0" fmla="*/ 670560 h 670560"/>
                <a:gd name="connsiteX1" fmla="*/ 1295400 w 1600200"/>
                <a:gd name="connsiteY1" fmla="*/ 563880 h 670560"/>
                <a:gd name="connsiteX2" fmla="*/ 1158240 w 1600200"/>
                <a:gd name="connsiteY2" fmla="*/ 411480 h 670560"/>
                <a:gd name="connsiteX3" fmla="*/ 838200 w 1600200"/>
                <a:gd name="connsiteY3" fmla="*/ 259080 h 670560"/>
                <a:gd name="connsiteX4" fmla="*/ 548640 w 1600200"/>
                <a:gd name="connsiteY4" fmla="*/ 106680 h 670560"/>
                <a:gd name="connsiteX5" fmla="*/ 304800 w 1600200"/>
                <a:gd name="connsiteY5" fmla="*/ 15240 h 670560"/>
                <a:gd name="connsiteX6" fmla="*/ 152400 w 1600200"/>
                <a:gd name="connsiteY6" fmla="*/ 0 h 670560"/>
                <a:gd name="connsiteX7" fmla="*/ 0 w 1600200"/>
                <a:gd name="connsiteY7" fmla="*/ 152400 h 670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00200" h="670560">
                  <a:moveTo>
                    <a:pt x="1600200" y="670560"/>
                  </a:moveTo>
                  <a:lnTo>
                    <a:pt x="1295400" y="563880"/>
                  </a:lnTo>
                  <a:lnTo>
                    <a:pt x="1158240" y="411480"/>
                  </a:lnTo>
                  <a:lnTo>
                    <a:pt x="838200" y="259080"/>
                  </a:lnTo>
                  <a:lnTo>
                    <a:pt x="548640" y="106680"/>
                  </a:lnTo>
                  <a:lnTo>
                    <a:pt x="304800" y="15240"/>
                  </a:lnTo>
                  <a:lnTo>
                    <a:pt x="152400" y="0"/>
                  </a:lnTo>
                  <a:lnTo>
                    <a:pt x="0" y="152400"/>
                  </a:lnTo>
                </a:path>
              </a:pathLst>
            </a:custGeom>
            <a:noFill/>
            <a:ln w="381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5" name="任意多边形 11"/>
            <p:cNvSpPr/>
            <p:nvPr/>
          </p:nvSpPr>
          <p:spPr>
            <a:xfrm>
              <a:off x="9113992" y="4876277"/>
              <a:ext cx="1127009" cy="1341529"/>
            </a:xfrm>
            <a:custGeom>
              <a:avLst/>
              <a:gdLst>
                <a:gd name="connsiteX0" fmla="*/ 0 w 1127760"/>
                <a:gd name="connsiteY0" fmla="*/ 1341120 h 1341120"/>
                <a:gd name="connsiteX1" fmla="*/ 335280 w 1127760"/>
                <a:gd name="connsiteY1" fmla="*/ 1234440 h 1341120"/>
                <a:gd name="connsiteX2" fmla="*/ 426720 w 1127760"/>
                <a:gd name="connsiteY2" fmla="*/ 1112520 h 1341120"/>
                <a:gd name="connsiteX3" fmla="*/ 563880 w 1127760"/>
                <a:gd name="connsiteY3" fmla="*/ 975360 h 1341120"/>
                <a:gd name="connsiteX4" fmla="*/ 868680 w 1127760"/>
                <a:gd name="connsiteY4" fmla="*/ 883920 h 1341120"/>
                <a:gd name="connsiteX5" fmla="*/ 1127760 w 1127760"/>
                <a:gd name="connsiteY5" fmla="*/ 716280 h 1341120"/>
                <a:gd name="connsiteX6" fmla="*/ 1097280 w 1127760"/>
                <a:gd name="connsiteY6" fmla="*/ 518160 h 1341120"/>
                <a:gd name="connsiteX7" fmla="*/ 1112520 w 1127760"/>
                <a:gd name="connsiteY7" fmla="*/ 137160 h 1341120"/>
                <a:gd name="connsiteX8" fmla="*/ 1112520 w 1127760"/>
                <a:gd name="connsiteY8" fmla="*/ 0 h 134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7760" h="1341120">
                  <a:moveTo>
                    <a:pt x="0" y="1341120"/>
                  </a:moveTo>
                  <a:lnTo>
                    <a:pt x="335280" y="1234440"/>
                  </a:lnTo>
                  <a:lnTo>
                    <a:pt x="426720" y="1112520"/>
                  </a:lnTo>
                  <a:lnTo>
                    <a:pt x="563880" y="975360"/>
                  </a:lnTo>
                  <a:lnTo>
                    <a:pt x="868680" y="883920"/>
                  </a:lnTo>
                  <a:lnTo>
                    <a:pt x="1127760" y="716280"/>
                  </a:lnTo>
                  <a:lnTo>
                    <a:pt x="1097280" y="518160"/>
                  </a:lnTo>
                  <a:lnTo>
                    <a:pt x="1112520" y="137160"/>
                  </a:lnTo>
                  <a:lnTo>
                    <a:pt x="1112520" y="0"/>
                  </a:lnTo>
                </a:path>
              </a:pathLst>
            </a:custGeom>
            <a:noFill/>
            <a:ln w="381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6" name="任意多边形 12"/>
            <p:cNvSpPr/>
            <p:nvPr/>
          </p:nvSpPr>
          <p:spPr>
            <a:xfrm>
              <a:off x="6782195" y="1950317"/>
              <a:ext cx="2209572" cy="2057539"/>
            </a:xfrm>
            <a:custGeom>
              <a:avLst/>
              <a:gdLst>
                <a:gd name="connsiteX0" fmla="*/ 2209800 w 2209800"/>
                <a:gd name="connsiteY0" fmla="*/ 2011680 h 2057400"/>
                <a:gd name="connsiteX1" fmla="*/ 1752600 w 2209800"/>
                <a:gd name="connsiteY1" fmla="*/ 2042160 h 2057400"/>
                <a:gd name="connsiteX2" fmla="*/ 1356360 w 2209800"/>
                <a:gd name="connsiteY2" fmla="*/ 2057400 h 2057400"/>
                <a:gd name="connsiteX3" fmla="*/ 960120 w 2209800"/>
                <a:gd name="connsiteY3" fmla="*/ 1798320 h 2057400"/>
                <a:gd name="connsiteX4" fmla="*/ 762000 w 2209800"/>
                <a:gd name="connsiteY4" fmla="*/ 1508760 h 2057400"/>
                <a:gd name="connsiteX5" fmla="*/ 0 w 2209800"/>
                <a:gd name="connsiteY5" fmla="*/ 0 h 205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09800" h="2057400">
                  <a:moveTo>
                    <a:pt x="2209800" y="2011680"/>
                  </a:moveTo>
                  <a:lnTo>
                    <a:pt x="1752600" y="2042160"/>
                  </a:lnTo>
                  <a:lnTo>
                    <a:pt x="1356360" y="2057400"/>
                  </a:lnTo>
                  <a:lnTo>
                    <a:pt x="960120" y="1798320"/>
                  </a:lnTo>
                  <a:lnTo>
                    <a:pt x="762000" y="1508760"/>
                  </a:lnTo>
                  <a:lnTo>
                    <a:pt x="0" y="0"/>
                  </a:lnTo>
                </a:path>
              </a:pathLst>
            </a:custGeom>
            <a:noFill/>
            <a:ln w="381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7" name="任意多边形 13"/>
            <p:cNvSpPr/>
            <p:nvPr/>
          </p:nvSpPr>
          <p:spPr>
            <a:xfrm>
              <a:off x="9326695" y="3063229"/>
              <a:ext cx="1295266" cy="2621140"/>
            </a:xfrm>
            <a:custGeom>
              <a:avLst/>
              <a:gdLst>
                <a:gd name="connsiteX0" fmla="*/ 0 w 1295400"/>
                <a:gd name="connsiteY0" fmla="*/ 2621280 h 2621280"/>
                <a:gd name="connsiteX1" fmla="*/ 350520 w 1295400"/>
                <a:gd name="connsiteY1" fmla="*/ 2407920 h 2621280"/>
                <a:gd name="connsiteX2" fmla="*/ 441960 w 1295400"/>
                <a:gd name="connsiteY2" fmla="*/ 2133600 h 2621280"/>
                <a:gd name="connsiteX3" fmla="*/ 472440 w 1295400"/>
                <a:gd name="connsiteY3" fmla="*/ 1615440 h 2621280"/>
                <a:gd name="connsiteX4" fmla="*/ 533400 w 1295400"/>
                <a:gd name="connsiteY4" fmla="*/ 975360 h 2621280"/>
                <a:gd name="connsiteX5" fmla="*/ 487680 w 1295400"/>
                <a:gd name="connsiteY5" fmla="*/ 563880 h 2621280"/>
                <a:gd name="connsiteX6" fmla="*/ 640080 w 1295400"/>
                <a:gd name="connsiteY6" fmla="*/ 411480 h 2621280"/>
                <a:gd name="connsiteX7" fmla="*/ 929640 w 1295400"/>
                <a:gd name="connsiteY7" fmla="*/ 335280 h 2621280"/>
                <a:gd name="connsiteX8" fmla="*/ 1219200 w 1295400"/>
                <a:gd name="connsiteY8" fmla="*/ 381000 h 2621280"/>
                <a:gd name="connsiteX9" fmla="*/ 1295400 w 1295400"/>
                <a:gd name="connsiteY9" fmla="*/ 0 h 2621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95400" h="2621280">
                  <a:moveTo>
                    <a:pt x="0" y="2621280"/>
                  </a:moveTo>
                  <a:lnTo>
                    <a:pt x="350520" y="2407920"/>
                  </a:lnTo>
                  <a:lnTo>
                    <a:pt x="441960" y="2133600"/>
                  </a:lnTo>
                  <a:lnTo>
                    <a:pt x="472440" y="1615440"/>
                  </a:lnTo>
                  <a:lnTo>
                    <a:pt x="533400" y="975360"/>
                  </a:lnTo>
                  <a:lnTo>
                    <a:pt x="487680" y="563880"/>
                  </a:lnTo>
                  <a:lnTo>
                    <a:pt x="640080" y="411480"/>
                  </a:lnTo>
                  <a:lnTo>
                    <a:pt x="929640" y="335280"/>
                  </a:lnTo>
                  <a:lnTo>
                    <a:pt x="1219200" y="381000"/>
                  </a:lnTo>
                  <a:lnTo>
                    <a:pt x="1295400" y="0"/>
                  </a:lnTo>
                </a:path>
              </a:pathLst>
            </a:custGeom>
            <a:noFill/>
            <a:ln w="381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cxnSp>
          <p:nvCxnSpPr>
            <p:cNvPr id="28" name="直接连接符 15"/>
            <p:cNvCxnSpPr/>
            <p:nvPr/>
          </p:nvCxnSpPr>
          <p:spPr>
            <a:xfrm flipH="1">
              <a:off x="10083855" y="9523204"/>
              <a:ext cx="576203" cy="0"/>
            </a:xfrm>
            <a:prstGeom prst="line">
              <a:avLst/>
            </a:prstGeom>
            <a:noFill/>
            <a:ln w="635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19"/>
            <p:cNvCxnSpPr/>
            <p:nvPr/>
          </p:nvCxnSpPr>
          <p:spPr>
            <a:xfrm flipH="1">
              <a:off x="10083855" y="9739119"/>
              <a:ext cx="576203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Picture 2" descr="U:\E033_M（2014）_珠光沥滘_ZLJ\01_IN_ZLJ\20140522 fr 冯老师\沥滘村\IMG_9115 黄剑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41785"/>
            <a:ext cx="4076719" cy="2716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38"/>
          <p:cNvSpPr txBox="1">
            <a:spLocks noChangeArrowheads="1"/>
          </p:cNvSpPr>
          <p:nvPr/>
        </p:nvSpPr>
        <p:spPr bwMode="auto">
          <a:xfrm>
            <a:off x="3012574" y="124598"/>
            <a:ext cx="6113341" cy="54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6667" tIns="28333" rIns="56667" bIns="28333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1" dirty="0" smtClean="0">
                <a:latin typeface="Arial"/>
                <a:ea typeface="华文中宋" charset="0"/>
                <a:cs typeface="Arial"/>
              </a:rPr>
              <a:t>Alternative development models towards a truly green-blue city with economic vitality and socio-cultural continuity</a:t>
            </a:r>
            <a:r>
              <a:rPr lang="en-US" altLang="zh-CN" sz="1600" b="1" dirty="0">
                <a:latin typeface="Arial"/>
                <a:ea typeface="华文中宋" charset="0"/>
                <a:cs typeface="Arial"/>
              </a:rPr>
              <a:t>?</a:t>
            </a:r>
            <a:endParaRPr lang="zh-CN" altLang="en-US" sz="1600" b="1" dirty="0">
              <a:latin typeface="Arial"/>
              <a:ea typeface="华文中宋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0118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4-11-25 10.33.58 copy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-243408"/>
            <a:ext cx="4101353" cy="6858000"/>
          </a:xfrm>
          <a:prstGeom prst="rect">
            <a:avLst/>
          </a:prstGeom>
        </p:spPr>
      </p:pic>
      <p:pic>
        <p:nvPicPr>
          <p:cNvPr id="4" name="Picture 3" descr="2014-11-25 15.33.16 copy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3779912" cy="2260536"/>
          </a:xfrm>
          <a:prstGeom prst="rect">
            <a:avLst/>
          </a:prstGeom>
        </p:spPr>
      </p:pic>
      <p:pic>
        <p:nvPicPr>
          <p:cNvPr id="5" name="Picture 4" descr="2014-11-26 12.30.00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320592"/>
            <a:ext cx="3779912" cy="2260536"/>
          </a:xfrm>
          <a:prstGeom prst="rect">
            <a:avLst/>
          </a:prstGeom>
        </p:spPr>
      </p:pic>
      <p:pic>
        <p:nvPicPr>
          <p:cNvPr id="6" name="Picture 5" descr="2014-12-04 19.05.36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24849"/>
            <a:ext cx="3779911" cy="226053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851919" y="5103674"/>
            <a:ext cx="52920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Arial"/>
                <a:cs typeface="Arial"/>
              </a:rPr>
              <a:t>Field study in November</a:t>
            </a:r>
            <a:endParaRPr lang="en-US" sz="2000" b="1" dirty="0" smtClean="0">
              <a:latin typeface="Arial"/>
              <a:cs typeface="Arial"/>
            </a:endParaRPr>
          </a:p>
          <a:p>
            <a:r>
              <a:rPr lang="en-US" b="1" dirty="0" smtClean="0">
                <a:solidFill>
                  <a:srgbClr val="FFFFFF"/>
                </a:solidFill>
                <a:latin typeface="Arial"/>
                <a:cs typeface="Arial"/>
              </a:rPr>
              <a:t>Meeting People </a:t>
            </a:r>
          </a:p>
          <a:p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migrants, planners</a:t>
            </a:r>
            <a:r>
              <a:rPr lang="en-US" sz="1200" dirty="0" smtClean="0">
                <a:solidFill>
                  <a:srgbClr val="FFFFFF"/>
                </a:solidFill>
                <a:latin typeface="Arial"/>
                <a:cs typeface="Arial"/>
              </a:rPr>
              <a:t>, designers, and scholars</a:t>
            </a:r>
          </a:p>
          <a:p>
            <a:r>
              <a:rPr lang="en-US" b="1" dirty="0" smtClean="0">
                <a:solidFill>
                  <a:srgbClr val="FFFFFF"/>
                </a:solidFill>
                <a:latin typeface="Arial"/>
                <a:cs typeface="Arial"/>
              </a:rPr>
              <a:t>Walking in the city </a:t>
            </a:r>
          </a:p>
          <a:p>
            <a:r>
              <a:rPr lang="en-US" sz="1200" dirty="0" smtClean="0">
                <a:solidFill>
                  <a:srgbClr val="FFFFFF"/>
                </a:solidFill>
                <a:latin typeface="Arial"/>
                <a:cs typeface="Arial"/>
              </a:rPr>
              <a:t>urban villages, historical areas and waterfront areas</a:t>
            </a:r>
          </a:p>
          <a:p>
            <a:r>
              <a:rPr lang="en-US" sz="1200" dirty="0" smtClean="0">
                <a:solidFill>
                  <a:srgbClr val="FFFFFF"/>
                </a:solidFill>
                <a:latin typeface="Arial"/>
                <a:cs typeface="Arial"/>
              </a:rPr>
              <a:t>(The ‘Shenzhen Scenarios’ group of 2014)</a:t>
            </a:r>
            <a:endParaRPr lang="nl-NL" sz="1200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7605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3719</TotalTime>
  <Words>603</Words>
  <Application>Microsoft Office PowerPoint</Application>
  <PresentationFormat>On-screen Show (4:3)</PresentationFormat>
  <Paragraphs>87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Delft University of Technology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Lei Qu</dc:creator>
  <cp:lastModifiedBy>Verena Balz - BK</cp:lastModifiedBy>
  <cp:revision>77</cp:revision>
  <dcterms:created xsi:type="dcterms:W3CDTF">2016-08-31T12:52:35Z</dcterms:created>
  <dcterms:modified xsi:type="dcterms:W3CDTF">2016-09-08T17:07:47Z</dcterms:modified>
</cp:coreProperties>
</file>